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15"/>
  </p:notesMasterIdLst>
  <p:sldIdLst>
    <p:sldId id="592" r:id="rId3"/>
    <p:sldId id="590" r:id="rId4"/>
    <p:sldId id="727" r:id="rId5"/>
    <p:sldId id="726" r:id="rId6"/>
    <p:sldId id="684" r:id="rId7"/>
    <p:sldId id="728" r:id="rId8"/>
    <p:sldId id="641" r:id="rId9"/>
    <p:sldId id="731" r:id="rId10"/>
    <p:sldId id="730" r:id="rId11"/>
    <p:sldId id="642" r:id="rId12"/>
    <p:sldId id="729" r:id="rId13"/>
    <p:sldId id="725" r:id="rId14"/>
  </p:sldIdLst>
  <p:sldSz cx="12192000" cy="7620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mbria Math" panose="02040503050406030204" pitchFamily="18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yriad Pro Light" panose="020B0403030403020204" pitchFamily="34" charset="0"/>
      <p:regular r:id="rId27"/>
    </p:embeddedFont>
    <p:embeddedFont>
      <p:font typeface="Open Sans Condensed Light" panose="020B0306030504020204" pitchFamily="34" charset="0"/>
      <p:regular r:id="rId28"/>
      <p:italic r:id="rId29"/>
    </p:embeddedFont>
    <p:embeddedFont>
      <p:font typeface="Titillium" panose="00000500000000000000" pitchFamily="50" charset="0"/>
      <p:regular r:id="rId30"/>
      <p:bold r:id="rId31"/>
      <p:italic r:id="rId32"/>
      <p:boldItalic r:id="rId33"/>
    </p:embeddedFont>
    <p:embeddedFont>
      <p:font typeface="Titillium Lt" panose="00000300000000000000" pitchFamily="50" charset="0"/>
      <p:regular r:id="rId34"/>
      <p: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égory Morel" userId="8a45a95f-50b8-483c-a5e8-a1e278167fe3" providerId="ADAL" clId="{6EAC7D41-C5ED-404A-A8AF-3D0D9D954170}"/>
    <pc:docChg chg="modMainMaster">
      <pc:chgData name="Grégory Morel" userId="8a45a95f-50b8-483c-a5e8-a1e278167fe3" providerId="ADAL" clId="{6EAC7D41-C5ED-404A-A8AF-3D0D9D954170}" dt="2023-03-24T12:36:05.373" v="1" actId="20577"/>
      <pc:docMkLst>
        <pc:docMk/>
      </pc:docMkLst>
      <pc:sldMasterChg chg="modSldLayout">
        <pc:chgData name="Grégory Morel" userId="8a45a95f-50b8-483c-a5e8-a1e278167fe3" providerId="ADAL" clId="{6EAC7D41-C5ED-404A-A8AF-3D0D9D954170}" dt="2023-03-24T12:36:05.373" v="1" actId="20577"/>
        <pc:sldMasterMkLst>
          <pc:docMk/>
          <pc:sldMasterMk cId="2307492216" sldId="2147483672"/>
        </pc:sldMasterMkLst>
        <pc:sldLayoutChg chg="modSp mod">
          <pc:chgData name="Grégory Morel" userId="8a45a95f-50b8-483c-a5e8-a1e278167fe3" providerId="ADAL" clId="{6EAC7D41-C5ED-404A-A8AF-3D0D9D954170}" dt="2023-03-24T12:36:05.373" v="1" actId="20577"/>
          <pc:sldLayoutMkLst>
            <pc:docMk/>
            <pc:sldMasterMk cId="2307492216" sldId="2147483672"/>
            <pc:sldLayoutMk cId="2580818344" sldId="2147483673"/>
          </pc:sldLayoutMkLst>
          <pc:spChg chg="mod">
            <ac:chgData name="Grégory Morel" userId="8a45a95f-50b8-483c-a5e8-a1e278167fe3" providerId="ADAL" clId="{6EAC7D41-C5ED-404A-A8AF-3D0D9D954170}" dt="2023-03-24T12:36:05.373" v="1" actId="20577"/>
            <ac:spMkLst>
              <pc:docMk/>
              <pc:sldMasterMk cId="2307492216" sldId="2147483672"/>
              <pc:sldLayoutMk cId="2580818344" sldId="2147483673"/>
              <ac:spMk id="17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70C74-94DC-4D24-AEDF-24FB6DAC0025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BBB82-1B84-4B89-B830-6B760A39C8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5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https://fr.wikipedia.org/wiki/Algorithme_de_tri</a:t>
            </a:r>
          </a:p>
          <a:p>
            <a:r>
              <a:rPr lang="en-US"/>
              <a:t>https://en.wikipedia.org/wiki/Sorting_algorithm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359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9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28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30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Pour des applications </a:t>
            </a:r>
            <a:r>
              <a:rPr lang="fr-FR" noProof="0" dirty="0"/>
              <a:t>pratiques</a:t>
            </a:r>
            <a:r>
              <a:rPr lang="en-US" dirty="0"/>
              <a:t> des tris : https://algs4.cs.princeton.edu/25applications/</a:t>
            </a: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05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42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07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29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52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74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209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rtl="0" fontAlgn="ctr"/>
                <a:endParaRPr lang="fr-F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rtl="0" fontAlgn="ctr"/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Chaque nœud possède </a:t>
                </a:r>
                <a:r>
                  <a:rPr lang="fr-FR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branches</a:t>
                </a:r>
              </a:p>
              <a:p>
                <a:pPr rtl="0" fontAlgn="ctr"/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Chaque nœud traite un problème de taille </a:t>
                </a:r>
                <a:r>
                  <a:rPr lang="fr-FR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n/b</a:t>
                </a:r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où </a:t>
                </a:r>
                <a:r>
                  <a:rPr lang="fr-FR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</a:t>
                </a:r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est la taille du problème au nœud père</a:t>
                </a:r>
              </a:p>
              <a:p>
                <a:pPr rtl="0" fontAlgn="ctr"/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Le temps de calcul en chaque nœud est </a:t>
                </a:r>
                <a:r>
                  <a:rPr lang="fr-FR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f(t)</a:t>
                </a:r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où </a:t>
                </a:r>
                <a:r>
                  <a:rPr lang="fr-FR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</a:t>
                </a:r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est la taille du problème en ce nœud</a:t>
                </a:r>
              </a:p>
              <a:p>
                <a:pPr rtl="0" fontAlgn="ctr"/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Le temps </a:t>
                </a:r>
                <a:r>
                  <a:rPr lang="fr-FR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total</a:t>
                </a:r>
                <a:r>
                  <a:rPr lang="fr-FR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de calcul est la somme des temps de calcul de chaque niveau</a:t>
                </a:r>
                <a:endParaRPr lang="fr-F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rtl="0" fontAlgn="ctr"/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La hauteur de l'arbre est </a:t>
                </a:r>
                <a:r>
                  <a:rPr lang="fr-F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log_𝑏⁡𝑛</a:t>
                </a:r>
                <a:endParaRPr lang="fr-F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rtl="0" fontAlgn="ctr"/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Comme à chaque niveau le nombre de nœuds est multiplié par 2, le nombre total de feuilles est </a:t>
                </a:r>
                <a:r>
                  <a:rPr lang="fr-F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𝑎^log_𝑏⁡𝑛 =𝑛^log_𝑏⁡𝑎 </a:t>
                </a:r>
                <a:endParaRPr lang="fr-F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CA5A7-B492-48DE-AC04-28E27A2EEFEF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96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47078"/>
            <a:ext cx="9144000" cy="265288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2264"/>
            <a:ext cx="9144000" cy="183973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1" indent="0" algn="ctr">
              <a:buNone/>
              <a:defRPr sz="2000"/>
            </a:lvl2pPr>
            <a:lvl3pPr marL="914382" indent="0" algn="ctr">
              <a:buNone/>
              <a:defRPr sz="1800"/>
            </a:lvl3pPr>
            <a:lvl4pPr marL="1371573" indent="0" algn="ctr">
              <a:buNone/>
              <a:defRPr sz="1600"/>
            </a:lvl4pPr>
            <a:lvl5pPr marL="1828764" indent="0" algn="ctr">
              <a:buNone/>
              <a:defRPr sz="1600"/>
            </a:lvl5pPr>
            <a:lvl6pPr marL="2285955" indent="0" algn="ctr">
              <a:buNone/>
              <a:defRPr sz="1600"/>
            </a:lvl6pPr>
            <a:lvl7pPr marL="2743146" indent="0" algn="ctr">
              <a:buNone/>
              <a:defRPr sz="1600"/>
            </a:lvl7pPr>
            <a:lvl8pPr marL="3200336" indent="0" algn="ctr">
              <a:buNone/>
              <a:defRPr sz="1600"/>
            </a:lvl8pPr>
            <a:lvl9pPr marL="3657526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59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51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05694"/>
            <a:ext cx="2628900" cy="64575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05694"/>
            <a:ext cx="7734300" cy="645759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4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63942" y="119293"/>
            <a:ext cx="9144001" cy="900747"/>
          </a:xfrm>
          <a:prstGeom prst="rect">
            <a:avLst/>
          </a:prstGeom>
        </p:spPr>
        <p:txBody>
          <a:bodyPr anchor="b"/>
          <a:lstStyle>
            <a:lvl1pPr algn="l">
              <a:defRPr sz="4000" baseline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86802" y="882881"/>
            <a:ext cx="9144001" cy="4457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accent2"/>
                </a:solidFill>
                <a:latin typeface="Myriad Pro Light" panose="020B0403030403020204" pitchFamily="34" charset="0"/>
              </a:defRPr>
            </a:lvl1pPr>
            <a:lvl2pPr marL="457142" indent="0" algn="ctr">
              <a:buNone/>
              <a:defRPr sz="2000"/>
            </a:lvl2pPr>
            <a:lvl3pPr marL="914282" indent="0" algn="ctr">
              <a:buNone/>
              <a:defRPr sz="1800"/>
            </a:lvl3pPr>
            <a:lvl4pPr marL="1371424" indent="0" algn="ctr">
              <a:buNone/>
              <a:defRPr sz="1600"/>
            </a:lvl4pPr>
            <a:lvl5pPr marL="1828562" indent="0" algn="ctr">
              <a:buNone/>
              <a:defRPr sz="1600"/>
            </a:lvl5pPr>
            <a:lvl6pPr marL="2285705" indent="0" algn="ctr">
              <a:buNone/>
              <a:defRPr sz="1600"/>
            </a:lvl6pPr>
            <a:lvl7pPr marL="2742845" indent="0" algn="ctr">
              <a:buNone/>
              <a:defRPr sz="1600"/>
            </a:lvl7pPr>
            <a:lvl8pPr marL="3199984" indent="0" algn="ctr">
              <a:buNone/>
              <a:defRPr sz="1600"/>
            </a:lvl8pPr>
            <a:lvl9pPr marL="36571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bg-BG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7618" y="471401"/>
            <a:ext cx="937260" cy="600075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35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99" y="520663"/>
            <a:ext cx="729985" cy="465076"/>
          </a:xfrm>
          <a:prstGeom prst="rect">
            <a:avLst/>
          </a:prstGeom>
          <a:noFill/>
        </p:spPr>
        <p:txBody>
          <a:bodyPr/>
          <a:lstStyle>
            <a:lvl1pPr algn="ctr">
              <a:defRPr sz="280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fld id="{CCB13F18-A32D-40F8-92A2-4CABB04772E8}" type="slidenum">
              <a:rPr lang="bg-BG" smtClean="0"/>
              <a:pPr/>
              <a:t>‹N°›</a:t>
            </a:fld>
            <a:endParaRPr lang="bg-BG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>
            <a:off x="11561329" y="7234329"/>
            <a:ext cx="311009" cy="194979"/>
          </a:xfrm>
          <a:custGeom>
            <a:avLst/>
            <a:gdLst>
              <a:gd name="T0" fmla="*/ 2677 w 3900"/>
              <a:gd name="T1" fmla="*/ 521 h 2445"/>
              <a:gd name="T2" fmla="*/ 2677 w 3900"/>
              <a:gd name="T3" fmla="*/ 0 h 2445"/>
              <a:gd name="T4" fmla="*/ 3900 w 3900"/>
              <a:gd name="T5" fmla="*/ 1222 h 2445"/>
              <a:gd name="T6" fmla="*/ 2677 w 3900"/>
              <a:gd name="T7" fmla="*/ 2445 h 2445"/>
              <a:gd name="T8" fmla="*/ 2677 w 3900"/>
              <a:gd name="T9" fmla="*/ 1923 h 2445"/>
              <a:gd name="T10" fmla="*/ 0 w 3900"/>
              <a:gd name="T11" fmla="*/ 1923 h 2445"/>
              <a:gd name="T12" fmla="*/ 1401 w 3900"/>
              <a:gd name="T13" fmla="*/ 521 h 2445"/>
              <a:gd name="T14" fmla="*/ 2677 w 3900"/>
              <a:gd name="T15" fmla="*/ 521 h 2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0" h="2445">
                <a:moveTo>
                  <a:pt x="2677" y="521"/>
                </a:moveTo>
                <a:lnTo>
                  <a:pt x="2677" y="0"/>
                </a:lnTo>
                <a:lnTo>
                  <a:pt x="3900" y="1222"/>
                </a:lnTo>
                <a:lnTo>
                  <a:pt x="2677" y="2445"/>
                </a:lnTo>
                <a:lnTo>
                  <a:pt x="2677" y="1923"/>
                </a:lnTo>
                <a:lnTo>
                  <a:pt x="0" y="1923"/>
                </a:lnTo>
                <a:lnTo>
                  <a:pt x="1401" y="521"/>
                </a:lnTo>
                <a:lnTo>
                  <a:pt x="2677" y="5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 sz="1351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rot="10800000">
            <a:off x="11306194" y="7234329"/>
            <a:ext cx="311009" cy="194979"/>
          </a:xfrm>
          <a:custGeom>
            <a:avLst/>
            <a:gdLst>
              <a:gd name="T0" fmla="*/ 2677 w 3900"/>
              <a:gd name="T1" fmla="*/ 521 h 2445"/>
              <a:gd name="T2" fmla="*/ 2677 w 3900"/>
              <a:gd name="T3" fmla="*/ 0 h 2445"/>
              <a:gd name="T4" fmla="*/ 3900 w 3900"/>
              <a:gd name="T5" fmla="*/ 1222 h 2445"/>
              <a:gd name="T6" fmla="*/ 2677 w 3900"/>
              <a:gd name="T7" fmla="*/ 2445 h 2445"/>
              <a:gd name="T8" fmla="*/ 2677 w 3900"/>
              <a:gd name="T9" fmla="*/ 1923 h 2445"/>
              <a:gd name="T10" fmla="*/ 0 w 3900"/>
              <a:gd name="T11" fmla="*/ 1923 h 2445"/>
              <a:gd name="T12" fmla="*/ 1401 w 3900"/>
              <a:gd name="T13" fmla="*/ 521 h 2445"/>
              <a:gd name="T14" fmla="*/ 2677 w 3900"/>
              <a:gd name="T15" fmla="*/ 521 h 2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0" h="2445">
                <a:moveTo>
                  <a:pt x="2677" y="521"/>
                </a:moveTo>
                <a:lnTo>
                  <a:pt x="2677" y="0"/>
                </a:lnTo>
                <a:lnTo>
                  <a:pt x="3900" y="1222"/>
                </a:lnTo>
                <a:lnTo>
                  <a:pt x="2677" y="2445"/>
                </a:lnTo>
                <a:lnTo>
                  <a:pt x="2677" y="1923"/>
                </a:lnTo>
                <a:lnTo>
                  <a:pt x="0" y="1923"/>
                </a:lnTo>
                <a:lnTo>
                  <a:pt x="1401" y="521"/>
                </a:lnTo>
                <a:lnTo>
                  <a:pt x="2677" y="5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 sz="1351"/>
          </a:p>
        </p:txBody>
      </p:sp>
      <p:sp>
        <p:nvSpPr>
          <p:cNvPr id="17" name="Rectangle 16"/>
          <p:cNvSpPr/>
          <p:nvPr userDrawn="1"/>
        </p:nvSpPr>
        <p:spPr>
          <a:xfrm>
            <a:off x="1760103" y="7136914"/>
            <a:ext cx="774846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00" dirty="0">
                <a:solidFill>
                  <a:schemeClr val="accent2">
                    <a:alpha val="79000"/>
                  </a:schemeClr>
                </a:solidFill>
                <a:latin typeface="Titillium Lt" panose="00000400000000000000" pitchFamily="50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GREGORY MOREL 	        STRUCTURES DE DONNEES ET ALGORITHMES AVANCES		CPE LYON 2023</a:t>
            </a:r>
            <a:endParaRPr lang="bg-BG" sz="1300" dirty="0">
              <a:solidFill>
                <a:schemeClr val="accent2">
                  <a:alpha val="79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18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620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1077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8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19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99709"/>
            <a:ext cx="10515600" cy="316970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99404"/>
            <a:ext cx="10515600" cy="16668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15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2028472"/>
            <a:ext cx="5181600" cy="48348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28472"/>
            <a:ext cx="5181600" cy="48348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65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05695"/>
            <a:ext cx="10515600" cy="147284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3" y="1867959"/>
            <a:ext cx="5157787" cy="91545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5" indent="0">
              <a:buNone/>
              <a:defRPr sz="1600" b="1"/>
            </a:lvl6pPr>
            <a:lvl7pPr marL="2743146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6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3" y="2783425"/>
            <a:ext cx="5157787" cy="40939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67959"/>
            <a:ext cx="5183188" cy="91545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800" b="1"/>
            </a:lvl3pPr>
            <a:lvl4pPr marL="1371573" indent="0">
              <a:buNone/>
              <a:defRPr sz="1600" b="1"/>
            </a:lvl4pPr>
            <a:lvl5pPr marL="1828764" indent="0">
              <a:buNone/>
              <a:defRPr sz="1600" b="1"/>
            </a:lvl5pPr>
            <a:lvl6pPr marL="2285955" indent="0">
              <a:buNone/>
              <a:defRPr sz="1600" b="1"/>
            </a:lvl6pPr>
            <a:lvl7pPr marL="2743146" indent="0">
              <a:buNone/>
              <a:defRPr sz="1600" b="1"/>
            </a:lvl7pPr>
            <a:lvl8pPr marL="3200336" indent="0">
              <a:buNone/>
              <a:defRPr sz="1600" b="1"/>
            </a:lvl8pPr>
            <a:lvl9pPr marL="3657526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83425"/>
            <a:ext cx="5183188" cy="40939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8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97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92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508000"/>
            <a:ext cx="3932237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97147"/>
            <a:ext cx="6172200" cy="54151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286000"/>
            <a:ext cx="3932237" cy="4235098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5" indent="0">
              <a:buNone/>
              <a:defRPr sz="1000"/>
            </a:lvl6pPr>
            <a:lvl7pPr marL="2743146" indent="0">
              <a:buNone/>
              <a:defRPr sz="1000"/>
            </a:lvl7pPr>
            <a:lvl8pPr marL="3200336" indent="0">
              <a:buNone/>
              <a:defRPr sz="1000"/>
            </a:lvl8pPr>
            <a:lvl9pPr marL="3657526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54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508000"/>
            <a:ext cx="3932237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97147"/>
            <a:ext cx="6172200" cy="541513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1" indent="0">
              <a:buNone/>
              <a:defRPr sz="2800"/>
            </a:lvl2pPr>
            <a:lvl3pPr marL="914382" indent="0">
              <a:buNone/>
              <a:defRPr sz="2400"/>
            </a:lvl3pPr>
            <a:lvl4pPr marL="1371573" indent="0">
              <a:buNone/>
              <a:defRPr sz="2000"/>
            </a:lvl4pPr>
            <a:lvl5pPr marL="1828764" indent="0">
              <a:buNone/>
              <a:defRPr sz="2000"/>
            </a:lvl5pPr>
            <a:lvl6pPr marL="2285955" indent="0">
              <a:buNone/>
              <a:defRPr sz="2000"/>
            </a:lvl6pPr>
            <a:lvl7pPr marL="2743146" indent="0">
              <a:buNone/>
              <a:defRPr sz="2000"/>
            </a:lvl7pPr>
            <a:lvl8pPr marL="3200336" indent="0">
              <a:buNone/>
              <a:defRPr sz="2000"/>
            </a:lvl8pPr>
            <a:lvl9pPr marL="3657526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286000"/>
            <a:ext cx="3932237" cy="4235098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3" indent="0">
              <a:buNone/>
              <a:defRPr sz="1000"/>
            </a:lvl4pPr>
            <a:lvl5pPr marL="1828764" indent="0">
              <a:buNone/>
              <a:defRPr sz="1000"/>
            </a:lvl5pPr>
            <a:lvl6pPr marL="2285955" indent="0">
              <a:buNone/>
              <a:defRPr sz="1000"/>
            </a:lvl6pPr>
            <a:lvl7pPr marL="2743146" indent="0">
              <a:buNone/>
              <a:defRPr sz="1000"/>
            </a:lvl7pPr>
            <a:lvl8pPr marL="3200336" indent="0">
              <a:buNone/>
              <a:defRPr sz="1000"/>
            </a:lvl8pPr>
            <a:lvl9pPr marL="3657526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38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5695"/>
            <a:ext cx="10515600" cy="147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28472"/>
            <a:ext cx="10515600" cy="4834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062612"/>
            <a:ext cx="27432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AB701-558F-4FD2-A4BD-8BE08B8DA3BD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062612"/>
            <a:ext cx="41148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062612"/>
            <a:ext cx="27432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8ABE9-B2B2-45BF-9E65-B4843D3B2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1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8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7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7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8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0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1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32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22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1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2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3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4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5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6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6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26" algn="l" defTabSz="9143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9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28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2" indent="-228572" algn="l" defTabSz="91428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3" indent="-228572" algn="l" defTabSz="9142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2" indent="-228572" algn="l" defTabSz="9142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2" indent="-228572" algn="l" defTabSz="9142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33" indent="-228572" algn="l" defTabSz="9142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74" indent="-228572" algn="l" defTabSz="9142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6" indent="-228572" algn="l" defTabSz="9142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5" indent="-228572" algn="l" defTabSz="9142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8" indent="-228572" algn="l" defTabSz="9142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7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"/>
            <a:ext cx="12192000" cy="428977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1">
              <a:defRPr/>
            </a:pPr>
            <a:endParaRPr lang="en-US" sz="2000" dirty="0">
              <a:solidFill>
                <a:srgbClr val="1CBB9F"/>
              </a:solidFill>
              <a:latin typeface="Calibri" panose="020F0502020204030204"/>
            </a:endParaRPr>
          </a:p>
        </p:txBody>
      </p:sp>
      <p:sp>
        <p:nvSpPr>
          <p:cNvPr id="82" name="Freeform 5"/>
          <p:cNvSpPr>
            <a:spLocks noEditPoints="1"/>
          </p:cNvSpPr>
          <p:nvPr/>
        </p:nvSpPr>
        <p:spPr bwMode="auto">
          <a:xfrm>
            <a:off x="1200842" y="1915761"/>
            <a:ext cx="9790339" cy="2374029"/>
          </a:xfrm>
          <a:custGeom>
            <a:avLst/>
            <a:gdLst>
              <a:gd name="T0" fmla="*/ 10828 w 11635"/>
              <a:gd name="T1" fmla="*/ 718 h 2818"/>
              <a:gd name="T2" fmla="*/ 10188 w 11635"/>
              <a:gd name="T3" fmla="*/ 754 h 2818"/>
              <a:gd name="T4" fmla="*/ 9592 w 11635"/>
              <a:gd name="T5" fmla="*/ 1294 h 2818"/>
              <a:gd name="T6" fmla="*/ 8364 w 11635"/>
              <a:gd name="T7" fmla="*/ 1162 h 2818"/>
              <a:gd name="T8" fmla="*/ 8092 w 11635"/>
              <a:gd name="T9" fmla="*/ 350 h 2818"/>
              <a:gd name="T10" fmla="*/ 7564 w 11635"/>
              <a:gd name="T11" fmla="*/ 586 h 2818"/>
              <a:gd name="T12" fmla="*/ 7484 w 11635"/>
              <a:gd name="T13" fmla="*/ 642 h 2818"/>
              <a:gd name="T14" fmla="*/ 6692 w 11635"/>
              <a:gd name="T15" fmla="*/ 1450 h 2818"/>
              <a:gd name="T16" fmla="*/ 4340 w 11635"/>
              <a:gd name="T17" fmla="*/ 1650 h 2818"/>
              <a:gd name="T18" fmla="*/ 4000 w 11635"/>
              <a:gd name="T19" fmla="*/ 594 h 2818"/>
              <a:gd name="T20" fmla="*/ 3616 w 11635"/>
              <a:gd name="T21" fmla="*/ 1114 h 2818"/>
              <a:gd name="T22" fmla="*/ 2956 w 11635"/>
              <a:gd name="T23" fmla="*/ 866 h 2818"/>
              <a:gd name="T24" fmla="*/ 2404 w 11635"/>
              <a:gd name="T25" fmla="*/ 142 h 2818"/>
              <a:gd name="T26" fmla="*/ 2384 w 11635"/>
              <a:gd name="T27" fmla="*/ 562 h 2818"/>
              <a:gd name="T28" fmla="*/ 1704 w 11635"/>
              <a:gd name="T29" fmla="*/ 806 h 2818"/>
              <a:gd name="T30" fmla="*/ 536 w 11635"/>
              <a:gd name="T31" fmla="*/ 434 h 2818"/>
              <a:gd name="T32" fmla="*/ 668 w 11635"/>
              <a:gd name="T33" fmla="*/ 834 h 2818"/>
              <a:gd name="T34" fmla="*/ 736 w 11635"/>
              <a:gd name="T35" fmla="*/ 1558 h 2818"/>
              <a:gd name="T36" fmla="*/ 1160 w 11635"/>
              <a:gd name="T37" fmla="*/ 1390 h 2818"/>
              <a:gd name="T38" fmla="*/ 2172 w 11635"/>
              <a:gd name="T39" fmla="*/ 1346 h 2818"/>
              <a:gd name="T40" fmla="*/ 2768 w 11635"/>
              <a:gd name="T41" fmla="*/ 1038 h 2818"/>
              <a:gd name="T42" fmla="*/ 3136 w 11635"/>
              <a:gd name="T43" fmla="*/ 1714 h 2818"/>
              <a:gd name="T44" fmla="*/ 3972 w 11635"/>
              <a:gd name="T45" fmla="*/ 2042 h 2818"/>
              <a:gd name="T46" fmla="*/ 4148 w 11635"/>
              <a:gd name="T47" fmla="*/ 1662 h 2818"/>
              <a:gd name="T48" fmla="*/ 5308 w 11635"/>
              <a:gd name="T49" fmla="*/ 2782 h 2818"/>
              <a:gd name="T50" fmla="*/ 6804 w 11635"/>
              <a:gd name="T51" fmla="*/ 2094 h 2818"/>
              <a:gd name="T52" fmla="*/ 7844 w 11635"/>
              <a:gd name="T53" fmla="*/ 1430 h 2818"/>
              <a:gd name="T54" fmla="*/ 8224 w 11635"/>
              <a:gd name="T55" fmla="*/ 1626 h 2818"/>
              <a:gd name="T56" fmla="*/ 8484 w 11635"/>
              <a:gd name="T57" fmla="*/ 1242 h 2818"/>
              <a:gd name="T58" fmla="*/ 8788 w 11635"/>
              <a:gd name="T59" fmla="*/ 2366 h 2818"/>
              <a:gd name="T60" fmla="*/ 9168 w 11635"/>
              <a:gd name="T61" fmla="*/ 1902 h 2818"/>
              <a:gd name="T62" fmla="*/ 10460 w 11635"/>
              <a:gd name="T63" fmla="*/ 2122 h 2818"/>
              <a:gd name="T64" fmla="*/ 9600 w 11635"/>
              <a:gd name="T65" fmla="*/ 1338 h 2818"/>
              <a:gd name="T66" fmla="*/ 10260 w 11635"/>
              <a:gd name="T67" fmla="*/ 910 h 2818"/>
              <a:gd name="T68" fmla="*/ 10800 w 11635"/>
              <a:gd name="T69" fmla="*/ 754 h 2818"/>
              <a:gd name="T70" fmla="*/ 8180 w 11635"/>
              <a:gd name="T71" fmla="*/ 206 h 2818"/>
              <a:gd name="T72" fmla="*/ 7368 w 11635"/>
              <a:gd name="T73" fmla="*/ 410 h 2818"/>
              <a:gd name="T74" fmla="*/ 4024 w 11635"/>
              <a:gd name="T75" fmla="*/ 646 h 2818"/>
              <a:gd name="T76" fmla="*/ 2336 w 11635"/>
              <a:gd name="T77" fmla="*/ 198 h 2818"/>
              <a:gd name="T78" fmla="*/ 328 w 11635"/>
              <a:gd name="T79" fmla="*/ 522 h 2818"/>
              <a:gd name="T80" fmla="*/ 600 w 11635"/>
              <a:gd name="T81" fmla="*/ 1730 h 2818"/>
              <a:gd name="T82" fmla="*/ 1216 w 11635"/>
              <a:gd name="T83" fmla="*/ 1138 h 2818"/>
              <a:gd name="T84" fmla="*/ 1440 w 11635"/>
              <a:gd name="T85" fmla="*/ 966 h 2818"/>
              <a:gd name="T86" fmla="*/ 2148 w 11635"/>
              <a:gd name="T87" fmla="*/ 1270 h 2818"/>
              <a:gd name="T88" fmla="*/ 3088 w 11635"/>
              <a:gd name="T89" fmla="*/ 1802 h 2818"/>
              <a:gd name="T90" fmla="*/ 3088 w 11635"/>
              <a:gd name="T91" fmla="*/ 1802 h 2818"/>
              <a:gd name="T92" fmla="*/ 3996 w 11635"/>
              <a:gd name="T93" fmla="*/ 2150 h 2818"/>
              <a:gd name="T94" fmla="*/ 3980 w 11635"/>
              <a:gd name="T95" fmla="*/ 1430 h 2818"/>
              <a:gd name="T96" fmla="*/ 5200 w 11635"/>
              <a:gd name="T97" fmla="*/ 1830 h 2818"/>
              <a:gd name="T98" fmla="*/ 6440 w 11635"/>
              <a:gd name="T99" fmla="*/ 2046 h 2818"/>
              <a:gd name="T100" fmla="*/ 7528 w 11635"/>
              <a:gd name="T101" fmla="*/ 906 h 2818"/>
              <a:gd name="T102" fmla="*/ 8788 w 11635"/>
              <a:gd name="T103" fmla="*/ 2582 h 2818"/>
              <a:gd name="T104" fmla="*/ 9172 w 11635"/>
              <a:gd name="T105" fmla="*/ 1678 h 2818"/>
              <a:gd name="T106" fmla="*/ 10144 w 11635"/>
              <a:gd name="T107" fmla="*/ 2010 h 2818"/>
              <a:gd name="T108" fmla="*/ 9920 w 11635"/>
              <a:gd name="T109" fmla="*/ 1266 h 2818"/>
              <a:gd name="T110" fmla="*/ 10400 w 11635"/>
              <a:gd name="T111" fmla="*/ 314 h 2818"/>
              <a:gd name="T112" fmla="*/ 11408 w 11635"/>
              <a:gd name="T113" fmla="*/ 1230 h 2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635" h="2818">
                <a:moveTo>
                  <a:pt x="11432" y="934"/>
                </a:moveTo>
                <a:cubicBezTo>
                  <a:pt x="11418" y="929"/>
                  <a:pt x="11387" y="919"/>
                  <a:pt x="11368" y="922"/>
                </a:cubicBezTo>
                <a:cubicBezTo>
                  <a:pt x="11322" y="930"/>
                  <a:pt x="11283" y="940"/>
                  <a:pt x="11252" y="962"/>
                </a:cubicBezTo>
                <a:cubicBezTo>
                  <a:pt x="11237" y="973"/>
                  <a:pt x="11231" y="991"/>
                  <a:pt x="11212" y="998"/>
                </a:cubicBezTo>
                <a:cubicBezTo>
                  <a:pt x="11183" y="967"/>
                  <a:pt x="11140" y="947"/>
                  <a:pt x="11104" y="922"/>
                </a:cubicBezTo>
                <a:cubicBezTo>
                  <a:pt x="11043" y="879"/>
                  <a:pt x="10985" y="829"/>
                  <a:pt x="10924" y="786"/>
                </a:cubicBezTo>
                <a:cubicBezTo>
                  <a:pt x="10893" y="764"/>
                  <a:pt x="10851" y="747"/>
                  <a:pt x="10828" y="718"/>
                </a:cubicBezTo>
                <a:cubicBezTo>
                  <a:pt x="10824" y="713"/>
                  <a:pt x="10846" y="671"/>
                  <a:pt x="10852" y="658"/>
                </a:cubicBezTo>
                <a:cubicBezTo>
                  <a:pt x="10872" y="616"/>
                  <a:pt x="10901" y="530"/>
                  <a:pt x="10884" y="458"/>
                </a:cubicBezTo>
                <a:cubicBezTo>
                  <a:pt x="10843" y="288"/>
                  <a:pt x="10761" y="177"/>
                  <a:pt x="10604" y="126"/>
                </a:cubicBezTo>
                <a:cubicBezTo>
                  <a:pt x="10572" y="121"/>
                  <a:pt x="10540" y="115"/>
                  <a:pt x="10508" y="110"/>
                </a:cubicBezTo>
                <a:cubicBezTo>
                  <a:pt x="10453" y="98"/>
                  <a:pt x="10370" y="132"/>
                  <a:pt x="10336" y="146"/>
                </a:cubicBezTo>
                <a:cubicBezTo>
                  <a:pt x="10218" y="197"/>
                  <a:pt x="10140" y="286"/>
                  <a:pt x="10104" y="418"/>
                </a:cubicBezTo>
                <a:cubicBezTo>
                  <a:pt x="10066" y="558"/>
                  <a:pt x="10133" y="680"/>
                  <a:pt x="10188" y="754"/>
                </a:cubicBezTo>
                <a:cubicBezTo>
                  <a:pt x="10206" y="779"/>
                  <a:pt x="10229" y="811"/>
                  <a:pt x="10260" y="822"/>
                </a:cubicBezTo>
                <a:cubicBezTo>
                  <a:pt x="10247" y="860"/>
                  <a:pt x="10210" y="891"/>
                  <a:pt x="10188" y="922"/>
                </a:cubicBezTo>
                <a:cubicBezTo>
                  <a:pt x="10149" y="977"/>
                  <a:pt x="10115" y="1031"/>
                  <a:pt x="10076" y="1086"/>
                </a:cubicBezTo>
                <a:cubicBezTo>
                  <a:pt x="10063" y="1104"/>
                  <a:pt x="10043" y="1118"/>
                  <a:pt x="10036" y="1142"/>
                </a:cubicBezTo>
                <a:cubicBezTo>
                  <a:pt x="9945" y="1117"/>
                  <a:pt x="9860" y="1150"/>
                  <a:pt x="9860" y="1250"/>
                </a:cubicBezTo>
                <a:cubicBezTo>
                  <a:pt x="9794" y="1252"/>
                  <a:pt x="9724" y="1267"/>
                  <a:pt x="9664" y="1282"/>
                </a:cubicBezTo>
                <a:cubicBezTo>
                  <a:pt x="9639" y="1288"/>
                  <a:pt x="9611" y="1282"/>
                  <a:pt x="9592" y="1294"/>
                </a:cubicBezTo>
                <a:cubicBezTo>
                  <a:pt x="9580" y="1279"/>
                  <a:pt x="9580" y="1257"/>
                  <a:pt x="9572" y="1238"/>
                </a:cubicBezTo>
                <a:cubicBezTo>
                  <a:pt x="9553" y="1194"/>
                  <a:pt x="9524" y="1151"/>
                  <a:pt x="9496" y="1114"/>
                </a:cubicBezTo>
                <a:cubicBezTo>
                  <a:pt x="9370" y="946"/>
                  <a:pt x="9064" y="887"/>
                  <a:pt x="8860" y="1022"/>
                </a:cubicBezTo>
                <a:cubicBezTo>
                  <a:pt x="8805" y="1058"/>
                  <a:pt x="8751" y="1114"/>
                  <a:pt x="8716" y="1170"/>
                </a:cubicBezTo>
                <a:cubicBezTo>
                  <a:pt x="8701" y="1194"/>
                  <a:pt x="8695" y="1229"/>
                  <a:pt x="8676" y="1250"/>
                </a:cubicBezTo>
                <a:cubicBezTo>
                  <a:pt x="8653" y="1259"/>
                  <a:pt x="8590" y="1227"/>
                  <a:pt x="8564" y="1218"/>
                </a:cubicBezTo>
                <a:cubicBezTo>
                  <a:pt x="8496" y="1195"/>
                  <a:pt x="8432" y="1185"/>
                  <a:pt x="8364" y="1162"/>
                </a:cubicBezTo>
                <a:cubicBezTo>
                  <a:pt x="8320" y="1147"/>
                  <a:pt x="8273" y="1127"/>
                  <a:pt x="8224" y="1118"/>
                </a:cubicBezTo>
                <a:cubicBezTo>
                  <a:pt x="8228" y="1086"/>
                  <a:pt x="8237" y="1050"/>
                  <a:pt x="8244" y="1018"/>
                </a:cubicBezTo>
                <a:cubicBezTo>
                  <a:pt x="8254" y="974"/>
                  <a:pt x="8240" y="917"/>
                  <a:pt x="8232" y="886"/>
                </a:cubicBezTo>
                <a:cubicBezTo>
                  <a:pt x="8203" y="778"/>
                  <a:pt x="8161" y="688"/>
                  <a:pt x="8084" y="630"/>
                </a:cubicBezTo>
                <a:cubicBezTo>
                  <a:pt x="8061" y="613"/>
                  <a:pt x="8026" y="600"/>
                  <a:pt x="8008" y="578"/>
                </a:cubicBezTo>
                <a:cubicBezTo>
                  <a:pt x="8003" y="572"/>
                  <a:pt x="8042" y="485"/>
                  <a:pt x="8048" y="470"/>
                </a:cubicBezTo>
                <a:cubicBezTo>
                  <a:pt x="8055" y="453"/>
                  <a:pt x="8083" y="354"/>
                  <a:pt x="8092" y="350"/>
                </a:cubicBezTo>
                <a:cubicBezTo>
                  <a:pt x="8104" y="344"/>
                  <a:pt x="8130" y="356"/>
                  <a:pt x="8148" y="350"/>
                </a:cubicBezTo>
                <a:cubicBezTo>
                  <a:pt x="8201" y="333"/>
                  <a:pt x="8272" y="267"/>
                  <a:pt x="8240" y="182"/>
                </a:cubicBezTo>
                <a:cubicBezTo>
                  <a:pt x="8205" y="90"/>
                  <a:pt x="8068" y="61"/>
                  <a:pt x="8008" y="150"/>
                </a:cubicBezTo>
                <a:cubicBezTo>
                  <a:pt x="7970" y="206"/>
                  <a:pt x="7991" y="311"/>
                  <a:pt x="8048" y="330"/>
                </a:cubicBezTo>
                <a:cubicBezTo>
                  <a:pt x="8020" y="406"/>
                  <a:pt x="7992" y="482"/>
                  <a:pt x="7964" y="558"/>
                </a:cubicBezTo>
                <a:cubicBezTo>
                  <a:pt x="7925" y="549"/>
                  <a:pt x="7883" y="536"/>
                  <a:pt x="7840" y="526"/>
                </a:cubicBezTo>
                <a:cubicBezTo>
                  <a:pt x="7735" y="503"/>
                  <a:pt x="7624" y="558"/>
                  <a:pt x="7564" y="586"/>
                </a:cubicBezTo>
                <a:cubicBezTo>
                  <a:pt x="7542" y="550"/>
                  <a:pt x="7498" y="522"/>
                  <a:pt x="7484" y="482"/>
                </a:cubicBezTo>
                <a:cubicBezTo>
                  <a:pt x="7478" y="466"/>
                  <a:pt x="7503" y="443"/>
                  <a:pt x="7496" y="414"/>
                </a:cubicBezTo>
                <a:cubicBezTo>
                  <a:pt x="7485" y="367"/>
                  <a:pt x="7457" y="363"/>
                  <a:pt x="7424" y="338"/>
                </a:cubicBezTo>
                <a:cubicBezTo>
                  <a:pt x="7347" y="336"/>
                  <a:pt x="7318" y="375"/>
                  <a:pt x="7320" y="454"/>
                </a:cubicBezTo>
                <a:cubicBezTo>
                  <a:pt x="7337" y="473"/>
                  <a:pt x="7376" y="545"/>
                  <a:pt x="7428" y="510"/>
                </a:cubicBezTo>
                <a:cubicBezTo>
                  <a:pt x="7468" y="515"/>
                  <a:pt x="7495" y="583"/>
                  <a:pt x="7524" y="606"/>
                </a:cubicBezTo>
                <a:cubicBezTo>
                  <a:pt x="7516" y="625"/>
                  <a:pt x="7499" y="631"/>
                  <a:pt x="7484" y="642"/>
                </a:cubicBezTo>
                <a:cubicBezTo>
                  <a:pt x="7458" y="661"/>
                  <a:pt x="7430" y="700"/>
                  <a:pt x="7412" y="726"/>
                </a:cubicBezTo>
                <a:cubicBezTo>
                  <a:pt x="7333" y="840"/>
                  <a:pt x="7319" y="1020"/>
                  <a:pt x="7380" y="1162"/>
                </a:cubicBezTo>
                <a:cubicBezTo>
                  <a:pt x="7390" y="1185"/>
                  <a:pt x="7394" y="1208"/>
                  <a:pt x="7412" y="1222"/>
                </a:cubicBezTo>
                <a:cubicBezTo>
                  <a:pt x="7386" y="1260"/>
                  <a:pt x="7268" y="1317"/>
                  <a:pt x="7224" y="1346"/>
                </a:cubicBezTo>
                <a:cubicBezTo>
                  <a:pt x="7123" y="1414"/>
                  <a:pt x="7021" y="1480"/>
                  <a:pt x="6916" y="1546"/>
                </a:cubicBezTo>
                <a:cubicBezTo>
                  <a:pt x="6869" y="1576"/>
                  <a:pt x="6824" y="1617"/>
                  <a:pt x="6772" y="1642"/>
                </a:cubicBezTo>
                <a:cubicBezTo>
                  <a:pt x="6745" y="1576"/>
                  <a:pt x="6727" y="1508"/>
                  <a:pt x="6692" y="1450"/>
                </a:cubicBezTo>
                <a:cubicBezTo>
                  <a:pt x="6557" y="1228"/>
                  <a:pt x="6373" y="1066"/>
                  <a:pt x="6104" y="978"/>
                </a:cubicBezTo>
                <a:cubicBezTo>
                  <a:pt x="6053" y="967"/>
                  <a:pt x="6003" y="957"/>
                  <a:pt x="5952" y="946"/>
                </a:cubicBezTo>
                <a:cubicBezTo>
                  <a:pt x="5854" y="924"/>
                  <a:pt x="5702" y="940"/>
                  <a:pt x="5620" y="962"/>
                </a:cubicBezTo>
                <a:cubicBezTo>
                  <a:pt x="5315" y="1042"/>
                  <a:pt x="5132" y="1167"/>
                  <a:pt x="4984" y="1402"/>
                </a:cubicBezTo>
                <a:cubicBezTo>
                  <a:pt x="4935" y="1480"/>
                  <a:pt x="4852" y="1621"/>
                  <a:pt x="4848" y="1738"/>
                </a:cubicBezTo>
                <a:cubicBezTo>
                  <a:pt x="4747" y="1730"/>
                  <a:pt x="4638" y="1706"/>
                  <a:pt x="4544" y="1682"/>
                </a:cubicBezTo>
                <a:cubicBezTo>
                  <a:pt x="4474" y="1664"/>
                  <a:pt x="4410" y="1668"/>
                  <a:pt x="4340" y="1650"/>
                </a:cubicBezTo>
                <a:cubicBezTo>
                  <a:pt x="4287" y="1636"/>
                  <a:pt x="4224" y="1618"/>
                  <a:pt x="4164" y="1618"/>
                </a:cubicBezTo>
                <a:cubicBezTo>
                  <a:pt x="4160" y="1614"/>
                  <a:pt x="4164" y="1618"/>
                  <a:pt x="4160" y="1614"/>
                </a:cubicBezTo>
                <a:cubicBezTo>
                  <a:pt x="4175" y="1416"/>
                  <a:pt x="4126" y="1286"/>
                  <a:pt x="4008" y="1198"/>
                </a:cubicBezTo>
                <a:cubicBezTo>
                  <a:pt x="3976" y="1174"/>
                  <a:pt x="3945" y="1142"/>
                  <a:pt x="3900" y="1130"/>
                </a:cubicBezTo>
                <a:cubicBezTo>
                  <a:pt x="3928" y="1019"/>
                  <a:pt x="4002" y="925"/>
                  <a:pt x="4028" y="814"/>
                </a:cubicBezTo>
                <a:cubicBezTo>
                  <a:pt x="4125" y="816"/>
                  <a:pt x="4193" y="718"/>
                  <a:pt x="4136" y="634"/>
                </a:cubicBezTo>
                <a:cubicBezTo>
                  <a:pt x="4107" y="592"/>
                  <a:pt x="4057" y="588"/>
                  <a:pt x="4000" y="594"/>
                </a:cubicBezTo>
                <a:cubicBezTo>
                  <a:pt x="3977" y="615"/>
                  <a:pt x="3949" y="626"/>
                  <a:pt x="3936" y="658"/>
                </a:cubicBezTo>
                <a:cubicBezTo>
                  <a:pt x="3913" y="714"/>
                  <a:pt x="3948" y="782"/>
                  <a:pt x="3984" y="794"/>
                </a:cubicBezTo>
                <a:cubicBezTo>
                  <a:pt x="3979" y="828"/>
                  <a:pt x="3960" y="855"/>
                  <a:pt x="3948" y="882"/>
                </a:cubicBezTo>
                <a:cubicBezTo>
                  <a:pt x="3926" y="933"/>
                  <a:pt x="3913" y="979"/>
                  <a:pt x="3892" y="1030"/>
                </a:cubicBezTo>
                <a:cubicBezTo>
                  <a:pt x="3881" y="1056"/>
                  <a:pt x="3863" y="1084"/>
                  <a:pt x="3856" y="1114"/>
                </a:cubicBezTo>
                <a:cubicBezTo>
                  <a:pt x="3827" y="1107"/>
                  <a:pt x="3789" y="1101"/>
                  <a:pt x="3756" y="1094"/>
                </a:cubicBezTo>
                <a:cubicBezTo>
                  <a:pt x="3708" y="1084"/>
                  <a:pt x="3648" y="1104"/>
                  <a:pt x="3616" y="1114"/>
                </a:cubicBezTo>
                <a:cubicBezTo>
                  <a:pt x="3526" y="1143"/>
                  <a:pt x="3446" y="1182"/>
                  <a:pt x="3396" y="1250"/>
                </a:cubicBezTo>
                <a:cubicBezTo>
                  <a:pt x="3386" y="1264"/>
                  <a:pt x="3380" y="1278"/>
                  <a:pt x="3368" y="1290"/>
                </a:cubicBezTo>
                <a:cubicBezTo>
                  <a:pt x="3368" y="1291"/>
                  <a:pt x="3368" y="1293"/>
                  <a:pt x="3368" y="1294"/>
                </a:cubicBezTo>
                <a:cubicBezTo>
                  <a:pt x="3318" y="1276"/>
                  <a:pt x="3284" y="1216"/>
                  <a:pt x="3244" y="1186"/>
                </a:cubicBezTo>
                <a:cubicBezTo>
                  <a:pt x="3170" y="1130"/>
                  <a:pt x="3109" y="1057"/>
                  <a:pt x="3036" y="1002"/>
                </a:cubicBezTo>
                <a:cubicBezTo>
                  <a:pt x="3003" y="977"/>
                  <a:pt x="2959" y="949"/>
                  <a:pt x="2936" y="914"/>
                </a:cubicBezTo>
                <a:cubicBezTo>
                  <a:pt x="2933" y="911"/>
                  <a:pt x="2950" y="877"/>
                  <a:pt x="2956" y="866"/>
                </a:cubicBezTo>
                <a:cubicBezTo>
                  <a:pt x="2976" y="828"/>
                  <a:pt x="3006" y="751"/>
                  <a:pt x="2988" y="682"/>
                </a:cubicBezTo>
                <a:cubicBezTo>
                  <a:pt x="2948" y="525"/>
                  <a:pt x="2873" y="452"/>
                  <a:pt x="2716" y="410"/>
                </a:cubicBezTo>
                <a:cubicBezTo>
                  <a:pt x="2681" y="401"/>
                  <a:pt x="2630" y="399"/>
                  <a:pt x="2592" y="410"/>
                </a:cubicBezTo>
                <a:cubicBezTo>
                  <a:pt x="2554" y="421"/>
                  <a:pt x="2522" y="443"/>
                  <a:pt x="2488" y="454"/>
                </a:cubicBezTo>
                <a:cubicBezTo>
                  <a:pt x="2469" y="417"/>
                  <a:pt x="2439" y="387"/>
                  <a:pt x="2416" y="354"/>
                </a:cubicBezTo>
                <a:cubicBezTo>
                  <a:pt x="2398" y="328"/>
                  <a:pt x="2386" y="299"/>
                  <a:pt x="2364" y="278"/>
                </a:cubicBezTo>
                <a:cubicBezTo>
                  <a:pt x="2374" y="237"/>
                  <a:pt x="2421" y="212"/>
                  <a:pt x="2404" y="142"/>
                </a:cubicBezTo>
                <a:cubicBezTo>
                  <a:pt x="2386" y="71"/>
                  <a:pt x="2288" y="0"/>
                  <a:pt x="2200" y="54"/>
                </a:cubicBezTo>
                <a:cubicBezTo>
                  <a:pt x="2117" y="105"/>
                  <a:pt x="2116" y="227"/>
                  <a:pt x="2196" y="282"/>
                </a:cubicBezTo>
                <a:cubicBezTo>
                  <a:pt x="2216" y="296"/>
                  <a:pt x="2279" y="324"/>
                  <a:pt x="2312" y="298"/>
                </a:cubicBezTo>
                <a:cubicBezTo>
                  <a:pt x="2336" y="303"/>
                  <a:pt x="2336" y="321"/>
                  <a:pt x="2348" y="338"/>
                </a:cubicBezTo>
                <a:cubicBezTo>
                  <a:pt x="2366" y="363"/>
                  <a:pt x="2390" y="389"/>
                  <a:pt x="2408" y="414"/>
                </a:cubicBezTo>
                <a:cubicBezTo>
                  <a:pt x="2423" y="436"/>
                  <a:pt x="2432" y="462"/>
                  <a:pt x="2452" y="478"/>
                </a:cubicBezTo>
                <a:cubicBezTo>
                  <a:pt x="2440" y="510"/>
                  <a:pt x="2402" y="533"/>
                  <a:pt x="2384" y="562"/>
                </a:cubicBezTo>
                <a:cubicBezTo>
                  <a:pt x="2337" y="639"/>
                  <a:pt x="2316" y="824"/>
                  <a:pt x="2388" y="894"/>
                </a:cubicBezTo>
                <a:cubicBezTo>
                  <a:pt x="2381" y="915"/>
                  <a:pt x="2362" y="924"/>
                  <a:pt x="2348" y="938"/>
                </a:cubicBezTo>
                <a:cubicBezTo>
                  <a:pt x="2302" y="984"/>
                  <a:pt x="2240" y="1028"/>
                  <a:pt x="2204" y="1082"/>
                </a:cubicBezTo>
                <a:cubicBezTo>
                  <a:pt x="2182" y="1074"/>
                  <a:pt x="2164" y="1057"/>
                  <a:pt x="2140" y="1050"/>
                </a:cubicBezTo>
                <a:cubicBezTo>
                  <a:pt x="2068" y="1028"/>
                  <a:pt x="1983" y="1077"/>
                  <a:pt x="1968" y="1126"/>
                </a:cubicBezTo>
                <a:cubicBezTo>
                  <a:pt x="1876" y="1082"/>
                  <a:pt x="1784" y="1038"/>
                  <a:pt x="1692" y="994"/>
                </a:cubicBezTo>
                <a:cubicBezTo>
                  <a:pt x="1696" y="943"/>
                  <a:pt x="1718" y="871"/>
                  <a:pt x="1704" y="806"/>
                </a:cubicBezTo>
                <a:cubicBezTo>
                  <a:pt x="1658" y="598"/>
                  <a:pt x="1558" y="460"/>
                  <a:pt x="1380" y="386"/>
                </a:cubicBezTo>
                <a:cubicBezTo>
                  <a:pt x="1243" y="329"/>
                  <a:pt x="1038" y="350"/>
                  <a:pt x="928" y="418"/>
                </a:cubicBezTo>
                <a:cubicBezTo>
                  <a:pt x="899" y="436"/>
                  <a:pt x="874" y="462"/>
                  <a:pt x="848" y="482"/>
                </a:cubicBezTo>
                <a:cubicBezTo>
                  <a:pt x="806" y="513"/>
                  <a:pt x="753" y="564"/>
                  <a:pt x="736" y="618"/>
                </a:cubicBezTo>
                <a:cubicBezTo>
                  <a:pt x="682" y="602"/>
                  <a:pt x="633" y="554"/>
                  <a:pt x="588" y="526"/>
                </a:cubicBezTo>
                <a:cubicBezTo>
                  <a:pt x="566" y="512"/>
                  <a:pt x="540" y="506"/>
                  <a:pt x="524" y="486"/>
                </a:cubicBezTo>
                <a:cubicBezTo>
                  <a:pt x="520" y="480"/>
                  <a:pt x="533" y="447"/>
                  <a:pt x="536" y="434"/>
                </a:cubicBezTo>
                <a:cubicBezTo>
                  <a:pt x="546" y="391"/>
                  <a:pt x="532" y="337"/>
                  <a:pt x="520" y="310"/>
                </a:cubicBezTo>
                <a:cubicBezTo>
                  <a:pt x="447" y="142"/>
                  <a:pt x="202" y="109"/>
                  <a:pt x="96" y="270"/>
                </a:cubicBezTo>
                <a:cubicBezTo>
                  <a:pt x="0" y="416"/>
                  <a:pt x="100" y="588"/>
                  <a:pt x="224" y="630"/>
                </a:cubicBezTo>
                <a:cubicBezTo>
                  <a:pt x="331" y="666"/>
                  <a:pt x="473" y="601"/>
                  <a:pt x="496" y="530"/>
                </a:cubicBezTo>
                <a:cubicBezTo>
                  <a:pt x="570" y="551"/>
                  <a:pt x="639" y="636"/>
                  <a:pt x="712" y="658"/>
                </a:cubicBezTo>
                <a:cubicBezTo>
                  <a:pt x="707" y="681"/>
                  <a:pt x="695" y="701"/>
                  <a:pt x="688" y="722"/>
                </a:cubicBezTo>
                <a:cubicBezTo>
                  <a:pt x="681" y="759"/>
                  <a:pt x="675" y="797"/>
                  <a:pt x="668" y="834"/>
                </a:cubicBezTo>
                <a:cubicBezTo>
                  <a:pt x="663" y="855"/>
                  <a:pt x="669" y="891"/>
                  <a:pt x="672" y="906"/>
                </a:cubicBezTo>
                <a:cubicBezTo>
                  <a:pt x="675" y="933"/>
                  <a:pt x="677" y="959"/>
                  <a:pt x="680" y="986"/>
                </a:cubicBezTo>
                <a:cubicBezTo>
                  <a:pt x="705" y="1079"/>
                  <a:pt x="747" y="1140"/>
                  <a:pt x="796" y="1206"/>
                </a:cubicBezTo>
                <a:cubicBezTo>
                  <a:pt x="818" y="1236"/>
                  <a:pt x="850" y="1277"/>
                  <a:pt x="888" y="1290"/>
                </a:cubicBezTo>
                <a:cubicBezTo>
                  <a:pt x="875" y="1330"/>
                  <a:pt x="845" y="1364"/>
                  <a:pt x="824" y="1398"/>
                </a:cubicBezTo>
                <a:cubicBezTo>
                  <a:pt x="805" y="1429"/>
                  <a:pt x="795" y="1460"/>
                  <a:pt x="776" y="1490"/>
                </a:cubicBezTo>
                <a:cubicBezTo>
                  <a:pt x="763" y="1511"/>
                  <a:pt x="743" y="1532"/>
                  <a:pt x="736" y="1558"/>
                </a:cubicBezTo>
                <a:cubicBezTo>
                  <a:pt x="646" y="1545"/>
                  <a:pt x="584" y="1558"/>
                  <a:pt x="544" y="1618"/>
                </a:cubicBezTo>
                <a:cubicBezTo>
                  <a:pt x="492" y="1697"/>
                  <a:pt x="536" y="1805"/>
                  <a:pt x="596" y="1842"/>
                </a:cubicBezTo>
                <a:cubicBezTo>
                  <a:pt x="767" y="1948"/>
                  <a:pt x="924" y="1679"/>
                  <a:pt x="776" y="1586"/>
                </a:cubicBezTo>
                <a:cubicBezTo>
                  <a:pt x="782" y="1553"/>
                  <a:pt x="805" y="1530"/>
                  <a:pt x="820" y="1506"/>
                </a:cubicBezTo>
                <a:cubicBezTo>
                  <a:pt x="857" y="1447"/>
                  <a:pt x="895" y="1385"/>
                  <a:pt x="924" y="1322"/>
                </a:cubicBezTo>
                <a:cubicBezTo>
                  <a:pt x="962" y="1328"/>
                  <a:pt x="993" y="1354"/>
                  <a:pt x="1028" y="1366"/>
                </a:cubicBezTo>
                <a:cubicBezTo>
                  <a:pt x="1069" y="1380"/>
                  <a:pt x="1116" y="1380"/>
                  <a:pt x="1160" y="1390"/>
                </a:cubicBezTo>
                <a:cubicBezTo>
                  <a:pt x="1210" y="1401"/>
                  <a:pt x="1298" y="1378"/>
                  <a:pt x="1332" y="1366"/>
                </a:cubicBezTo>
                <a:cubicBezTo>
                  <a:pt x="1471" y="1319"/>
                  <a:pt x="1557" y="1252"/>
                  <a:pt x="1628" y="1138"/>
                </a:cubicBezTo>
                <a:cubicBezTo>
                  <a:pt x="1646" y="1110"/>
                  <a:pt x="1670" y="1077"/>
                  <a:pt x="1676" y="1038"/>
                </a:cubicBezTo>
                <a:cubicBezTo>
                  <a:pt x="1730" y="1065"/>
                  <a:pt x="1785" y="1086"/>
                  <a:pt x="1840" y="1114"/>
                </a:cubicBezTo>
                <a:cubicBezTo>
                  <a:pt x="1873" y="1131"/>
                  <a:pt x="1909" y="1157"/>
                  <a:pt x="1948" y="1166"/>
                </a:cubicBezTo>
                <a:cubicBezTo>
                  <a:pt x="1946" y="1203"/>
                  <a:pt x="1943" y="1235"/>
                  <a:pt x="1956" y="1266"/>
                </a:cubicBezTo>
                <a:cubicBezTo>
                  <a:pt x="1984" y="1332"/>
                  <a:pt x="2084" y="1391"/>
                  <a:pt x="2172" y="1346"/>
                </a:cubicBezTo>
                <a:cubicBezTo>
                  <a:pt x="2221" y="1321"/>
                  <a:pt x="2274" y="1253"/>
                  <a:pt x="2252" y="1170"/>
                </a:cubicBezTo>
                <a:cubicBezTo>
                  <a:pt x="2246" y="1148"/>
                  <a:pt x="2247" y="1134"/>
                  <a:pt x="2232" y="1122"/>
                </a:cubicBezTo>
                <a:cubicBezTo>
                  <a:pt x="2241" y="1097"/>
                  <a:pt x="2268" y="1081"/>
                  <a:pt x="2288" y="1066"/>
                </a:cubicBezTo>
                <a:cubicBezTo>
                  <a:pt x="2335" y="1031"/>
                  <a:pt x="2366" y="975"/>
                  <a:pt x="2416" y="942"/>
                </a:cubicBezTo>
                <a:cubicBezTo>
                  <a:pt x="2416" y="941"/>
                  <a:pt x="2416" y="939"/>
                  <a:pt x="2416" y="938"/>
                </a:cubicBezTo>
                <a:cubicBezTo>
                  <a:pt x="2417" y="938"/>
                  <a:pt x="2419" y="938"/>
                  <a:pt x="2420" y="938"/>
                </a:cubicBezTo>
                <a:cubicBezTo>
                  <a:pt x="2471" y="1023"/>
                  <a:pt x="2637" y="1086"/>
                  <a:pt x="2768" y="1038"/>
                </a:cubicBezTo>
                <a:cubicBezTo>
                  <a:pt x="2822" y="1018"/>
                  <a:pt x="2857" y="983"/>
                  <a:pt x="2900" y="954"/>
                </a:cubicBezTo>
                <a:cubicBezTo>
                  <a:pt x="2908" y="946"/>
                  <a:pt x="2989" y="1028"/>
                  <a:pt x="3004" y="1042"/>
                </a:cubicBezTo>
                <a:cubicBezTo>
                  <a:pt x="3076" y="1106"/>
                  <a:pt x="3147" y="1172"/>
                  <a:pt x="3224" y="1230"/>
                </a:cubicBezTo>
                <a:cubicBezTo>
                  <a:pt x="3265" y="1261"/>
                  <a:pt x="3296" y="1306"/>
                  <a:pt x="3340" y="1334"/>
                </a:cubicBezTo>
                <a:cubicBezTo>
                  <a:pt x="3328" y="1370"/>
                  <a:pt x="3316" y="1406"/>
                  <a:pt x="3304" y="1442"/>
                </a:cubicBezTo>
                <a:cubicBezTo>
                  <a:pt x="3286" y="1511"/>
                  <a:pt x="3304" y="1588"/>
                  <a:pt x="3312" y="1650"/>
                </a:cubicBezTo>
                <a:cubicBezTo>
                  <a:pt x="3253" y="1671"/>
                  <a:pt x="3195" y="1693"/>
                  <a:pt x="3136" y="1714"/>
                </a:cubicBezTo>
                <a:cubicBezTo>
                  <a:pt x="3074" y="1588"/>
                  <a:pt x="2837" y="1665"/>
                  <a:pt x="2896" y="1826"/>
                </a:cubicBezTo>
                <a:cubicBezTo>
                  <a:pt x="2912" y="1869"/>
                  <a:pt x="2953" y="1902"/>
                  <a:pt x="3000" y="1914"/>
                </a:cubicBezTo>
                <a:cubicBezTo>
                  <a:pt x="3084" y="1936"/>
                  <a:pt x="3180" y="1835"/>
                  <a:pt x="3152" y="1758"/>
                </a:cubicBezTo>
                <a:cubicBezTo>
                  <a:pt x="3195" y="1738"/>
                  <a:pt x="3283" y="1723"/>
                  <a:pt x="3316" y="1694"/>
                </a:cubicBezTo>
                <a:cubicBezTo>
                  <a:pt x="3339" y="1700"/>
                  <a:pt x="3386" y="1800"/>
                  <a:pt x="3408" y="1822"/>
                </a:cubicBezTo>
                <a:cubicBezTo>
                  <a:pt x="3515" y="1931"/>
                  <a:pt x="3709" y="2019"/>
                  <a:pt x="3904" y="1930"/>
                </a:cubicBezTo>
                <a:cubicBezTo>
                  <a:pt x="3925" y="1965"/>
                  <a:pt x="3960" y="2002"/>
                  <a:pt x="3972" y="2042"/>
                </a:cubicBezTo>
                <a:cubicBezTo>
                  <a:pt x="3971" y="2066"/>
                  <a:pt x="3920" y="2099"/>
                  <a:pt x="3936" y="2158"/>
                </a:cubicBezTo>
                <a:cubicBezTo>
                  <a:pt x="3954" y="2224"/>
                  <a:pt x="4040" y="2288"/>
                  <a:pt x="4120" y="2238"/>
                </a:cubicBezTo>
                <a:cubicBezTo>
                  <a:pt x="4192" y="2193"/>
                  <a:pt x="4195" y="2078"/>
                  <a:pt x="4120" y="2034"/>
                </a:cubicBezTo>
                <a:cubicBezTo>
                  <a:pt x="4105" y="2025"/>
                  <a:pt x="4057" y="1998"/>
                  <a:pt x="4028" y="2018"/>
                </a:cubicBezTo>
                <a:cubicBezTo>
                  <a:pt x="3992" y="2013"/>
                  <a:pt x="3974" y="1940"/>
                  <a:pt x="3948" y="1918"/>
                </a:cubicBezTo>
                <a:cubicBezTo>
                  <a:pt x="3954" y="1896"/>
                  <a:pt x="4018" y="1860"/>
                  <a:pt x="4036" y="1842"/>
                </a:cubicBezTo>
                <a:cubicBezTo>
                  <a:pt x="4086" y="1792"/>
                  <a:pt x="4119" y="1734"/>
                  <a:pt x="4148" y="1662"/>
                </a:cubicBezTo>
                <a:cubicBezTo>
                  <a:pt x="4232" y="1667"/>
                  <a:pt x="4334" y="1690"/>
                  <a:pt x="4412" y="1710"/>
                </a:cubicBezTo>
                <a:cubicBezTo>
                  <a:pt x="4502" y="1733"/>
                  <a:pt x="4590" y="1731"/>
                  <a:pt x="4680" y="1754"/>
                </a:cubicBezTo>
                <a:cubicBezTo>
                  <a:pt x="4727" y="1766"/>
                  <a:pt x="4783" y="1782"/>
                  <a:pt x="4836" y="1782"/>
                </a:cubicBezTo>
                <a:cubicBezTo>
                  <a:pt x="4835" y="1864"/>
                  <a:pt x="4813" y="1969"/>
                  <a:pt x="4832" y="2054"/>
                </a:cubicBezTo>
                <a:cubicBezTo>
                  <a:pt x="4846" y="2117"/>
                  <a:pt x="4853" y="2180"/>
                  <a:pt x="4872" y="2238"/>
                </a:cubicBezTo>
                <a:cubicBezTo>
                  <a:pt x="4925" y="2400"/>
                  <a:pt x="5016" y="2537"/>
                  <a:pt x="5128" y="2642"/>
                </a:cubicBezTo>
                <a:cubicBezTo>
                  <a:pt x="5185" y="2695"/>
                  <a:pt x="5239" y="2739"/>
                  <a:pt x="5308" y="2782"/>
                </a:cubicBezTo>
                <a:cubicBezTo>
                  <a:pt x="5324" y="2792"/>
                  <a:pt x="5345" y="2812"/>
                  <a:pt x="5364" y="2818"/>
                </a:cubicBezTo>
                <a:cubicBezTo>
                  <a:pt x="5509" y="2818"/>
                  <a:pt x="5655" y="2818"/>
                  <a:pt x="5800" y="2818"/>
                </a:cubicBezTo>
                <a:cubicBezTo>
                  <a:pt x="5959" y="2818"/>
                  <a:pt x="6117" y="2818"/>
                  <a:pt x="6276" y="2818"/>
                </a:cubicBezTo>
                <a:cubicBezTo>
                  <a:pt x="6290" y="2813"/>
                  <a:pt x="6308" y="2798"/>
                  <a:pt x="6320" y="2790"/>
                </a:cubicBezTo>
                <a:cubicBezTo>
                  <a:pt x="6356" y="2768"/>
                  <a:pt x="6391" y="2751"/>
                  <a:pt x="6424" y="2726"/>
                </a:cubicBezTo>
                <a:cubicBezTo>
                  <a:pt x="6447" y="2709"/>
                  <a:pt x="6466" y="2683"/>
                  <a:pt x="6488" y="2666"/>
                </a:cubicBezTo>
                <a:cubicBezTo>
                  <a:pt x="6657" y="2538"/>
                  <a:pt x="6745" y="2334"/>
                  <a:pt x="6804" y="2094"/>
                </a:cubicBezTo>
                <a:cubicBezTo>
                  <a:pt x="6831" y="1984"/>
                  <a:pt x="6817" y="1781"/>
                  <a:pt x="6784" y="1690"/>
                </a:cubicBezTo>
                <a:cubicBezTo>
                  <a:pt x="6816" y="1673"/>
                  <a:pt x="6843" y="1649"/>
                  <a:pt x="6872" y="1630"/>
                </a:cubicBezTo>
                <a:cubicBezTo>
                  <a:pt x="6993" y="1554"/>
                  <a:pt x="7109" y="1473"/>
                  <a:pt x="7228" y="1398"/>
                </a:cubicBezTo>
                <a:cubicBezTo>
                  <a:pt x="7279" y="1366"/>
                  <a:pt x="7327" y="1334"/>
                  <a:pt x="7376" y="1302"/>
                </a:cubicBezTo>
                <a:cubicBezTo>
                  <a:pt x="7395" y="1289"/>
                  <a:pt x="7418" y="1283"/>
                  <a:pt x="7432" y="1266"/>
                </a:cubicBezTo>
                <a:cubicBezTo>
                  <a:pt x="7456" y="1271"/>
                  <a:pt x="7513" y="1341"/>
                  <a:pt x="7540" y="1358"/>
                </a:cubicBezTo>
                <a:cubicBezTo>
                  <a:pt x="7594" y="1392"/>
                  <a:pt x="7738" y="1453"/>
                  <a:pt x="7844" y="1430"/>
                </a:cubicBezTo>
                <a:cubicBezTo>
                  <a:pt x="7868" y="1425"/>
                  <a:pt x="7892" y="1419"/>
                  <a:pt x="7916" y="1414"/>
                </a:cubicBezTo>
                <a:cubicBezTo>
                  <a:pt x="7921" y="1444"/>
                  <a:pt x="7983" y="1591"/>
                  <a:pt x="8000" y="1610"/>
                </a:cubicBezTo>
                <a:cubicBezTo>
                  <a:pt x="7992" y="1637"/>
                  <a:pt x="7946" y="1648"/>
                  <a:pt x="7928" y="1666"/>
                </a:cubicBezTo>
                <a:cubicBezTo>
                  <a:pt x="7904" y="1690"/>
                  <a:pt x="7880" y="1729"/>
                  <a:pt x="7868" y="1762"/>
                </a:cubicBezTo>
                <a:cubicBezTo>
                  <a:pt x="7798" y="1953"/>
                  <a:pt x="7993" y="2139"/>
                  <a:pt x="8180" y="2078"/>
                </a:cubicBezTo>
                <a:cubicBezTo>
                  <a:pt x="8349" y="2023"/>
                  <a:pt x="8417" y="1771"/>
                  <a:pt x="8256" y="1654"/>
                </a:cubicBezTo>
                <a:cubicBezTo>
                  <a:pt x="8246" y="1646"/>
                  <a:pt x="8235" y="1633"/>
                  <a:pt x="8224" y="1626"/>
                </a:cubicBezTo>
                <a:cubicBezTo>
                  <a:pt x="8205" y="1615"/>
                  <a:pt x="8098" y="1580"/>
                  <a:pt x="8064" y="1602"/>
                </a:cubicBezTo>
                <a:cubicBezTo>
                  <a:pt x="8031" y="1600"/>
                  <a:pt x="8038" y="1582"/>
                  <a:pt x="8028" y="1558"/>
                </a:cubicBezTo>
                <a:cubicBezTo>
                  <a:pt x="8013" y="1524"/>
                  <a:pt x="7981" y="1435"/>
                  <a:pt x="7960" y="1410"/>
                </a:cubicBezTo>
                <a:cubicBezTo>
                  <a:pt x="7966" y="1387"/>
                  <a:pt x="8027" y="1368"/>
                  <a:pt x="8048" y="1354"/>
                </a:cubicBezTo>
                <a:cubicBezTo>
                  <a:pt x="8101" y="1318"/>
                  <a:pt x="8186" y="1230"/>
                  <a:pt x="8204" y="1162"/>
                </a:cubicBezTo>
                <a:cubicBezTo>
                  <a:pt x="8251" y="1167"/>
                  <a:pt x="8296" y="1189"/>
                  <a:pt x="8336" y="1202"/>
                </a:cubicBezTo>
                <a:cubicBezTo>
                  <a:pt x="8387" y="1219"/>
                  <a:pt x="8433" y="1225"/>
                  <a:pt x="8484" y="1242"/>
                </a:cubicBezTo>
                <a:cubicBezTo>
                  <a:pt x="8539" y="1260"/>
                  <a:pt x="8601" y="1286"/>
                  <a:pt x="8660" y="1298"/>
                </a:cubicBezTo>
                <a:cubicBezTo>
                  <a:pt x="8657" y="1358"/>
                  <a:pt x="8633" y="1422"/>
                  <a:pt x="8648" y="1490"/>
                </a:cubicBezTo>
                <a:cubicBezTo>
                  <a:pt x="8683" y="1646"/>
                  <a:pt x="8746" y="1746"/>
                  <a:pt x="8860" y="1822"/>
                </a:cubicBezTo>
                <a:cubicBezTo>
                  <a:pt x="8885" y="1838"/>
                  <a:pt x="8906" y="1858"/>
                  <a:pt x="8940" y="1866"/>
                </a:cubicBezTo>
                <a:cubicBezTo>
                  <a:pt x="8937" y="1914"/>
                  <a:pt x="8915" y="1958"/>
                  <a:pt x="8900" y="1998"/>
                </a:cubicBezTo>
                <a:cubicBezTo>
                  <a:pt x="8870" y="2080"/>
                  <a:pt x="8856" y="2159"/>
                  <a:pt x="8828" y="2242"/>
                </a:cubicBezTo>
                <a:cubicBezTo>
                  <a:pt x="8815" y="2280"/>
                  <a:pt x="8793" y="2323"/>
                  <a:pt x="8788" y="2366"/>
                </a:cubicBezTo>
                <a:cubicBezTo>
                  <a:pt x="8605" y="2342"/>
                  <a:pt x="8554" y="2586"/>
                  <a:pt x="8696" y="2650"/>
                </a:cubicBezTo>
                <a:cubicBezTo>
                  <a:pt x="8886" y="2736"/>
                  <a:pt x="8994" y="2455"/>
                  <a:pt x="8832" y="2382"/>
                </a:cubicBezTo>
                <a:cubicBezTo>
                  <a:pt x="8841" y="2324"/>
                  <a:pt x="8867" y="2269"/>
                  <a:pt x="8884" y="2218"/>
                </a:cubicBezTo>
                <a:cubicBezTo>
                  <a:pt x="8910" y="2139"/>
                  <a:pt x="8925" y="2065"/>
                  <a:pt x="8952" y="1986"/>
                </a:cubicBezTo>
                <a:cubicBezTo>
                  <a:pt x="8962" y="1955"/>
                  <a:pt x="8980" y="1923"/>
                  <a:pt x="8984" y="1886"/>
                </a:cubicBezTo>
                <a:cubicBezTo>
                  <a:pt x="9017" y="1889"/>
                  <a:pt x="9051" y="1899"/>
                  <a:pt x="9084" y="1906"/>
                </a:cubicBezTo>
                <a:cubicBezTo>
                  <a:pt x="9108" y="1911"/>
                  <a:pt x="9150" y="1906"/>
                  <a:pt x="9168" y="1902"/>
                </a:cubicBezTo>
                <a:cubicBezTo>
                  <a:pt x="9202" y="1895"/>
                  <a:pt x="9227" y="1900"/>
                  <a:pt x="9256" y="1890"/>
                </a:cubicBezTo>
                <a:cubicBezTo>
                  <a:pt x="9356" y="1858"/>
                  <a:pt x="9420" y="1805"/>
                  <a:pt x="9488" y="1742"/>
                </a:cubicBezTo>
                <a:cubicBezTo>
                  <a:pt x="9491" y="1740"/>
                  <a:pt x="9606" y="1789"/>
                  <a:pt x="9624" y="1798"/>
                </a:cubicBezTo>
                <a:cubicBezTo>
                  <a:pt x="9702" y="1838"/>
                  <a:pt x="9782" y="1869"/>
                  <a:pt x="9864" y="1906"/>
                </a:cubicBezTo>
                <a:cubicBezTo>
                  <a:pt x="9920" y="1931"/>
                  <a:pt x="9977" y="1964"/>
                  <a:pt x="10036" y="1986"/>
                </a:cubicBezTo>
                <a:cubicBezTo>
                  <a:pt x="10034" y="2104"/>
                  <a:pt x="10063" y="2178"/>
                  <a:pt x="10140" y="2226"/>
                </a:cubicBezTo>
                <a:cubicBezTo>
                  <a:pt x="10263" y="2302"/>
                  <a:pt x="10417" y="2223"/>
                  <a:pt x="10460" y="2122"/>
                </a:cubicBezTo>
                <a:cubicBezTo>
                  <a:pt x="10520" y="1981"/>
                  <a:pt x="10419" y="1858"/>
                  <a:pt x="10320" y="1822"/>
                </a:cubicBezTo>
                <a:cubicBezTo>
                  <a:pt x="10211" y="1782"/>
                  <a:pt x="10076" y="1867"/>
                  <a:pt x="10056" y="1942"/>
                </a:cubicBezTo>
                <a:cubicBezTo>
                  <a:pt x="9993" y="1932"/>
                  <a:pt x="9902" y="1872"/>
                  <a:pt x="9844" y="1846"/>
                </a:cubicBezTo>
                <a:cubicBezTo>
                  <a:pt x="9769" y="1813"/>
                  <a:pt x="9696" y="1778"/>
                  <a:pt x="9624" y="1746"/>
                </a:cubicBezTo>
                <a:cubicBezTo>
                  <a:pt x="9590" y="1731"/>
                  <a:pt x="9552" y="1723"/>
                  <a:pt x="9524" y="1702"/>
                </a:cubicBezTo>
                <a:cubicBezTo>
                  <a:pt x="9521" y="1700"/>
                  <a:pt x="9561" y="1633"/>
                  <a:pt x="9568" y="1618"/>
                </a:cubicBezTo>
                <a:cubicBezTo>
                  <a:pt x="9604" y="1540"/>
                  <a:pt x="9608" y="1442"/>
                  <a:pt x="9600" y="1338"/>
                </a:cubicBezTo>
                <a:cubicBezTo>
                  <a:pt x="9659" y="1330"/>
                  <a:pt x="9724" y="1320"/>
                  <a:pt x="9780" y="1306"/>
                </a:cubicBezTo>
                <a:cubicBezTo>
                  <a:pt x="9805" y="1300"/>
                  <a:pt x="9833" y="1306"/>
                  <a:pt x="9852" y="1294"/>
                </a:cubicBezTo>
                <a:cubicBezTo>
                  <a:pt x="9892" y="1301"/>
                  <a:pt x="9911" y="1391"/>
                  <a:pt x="10000" y="1370"/>
                </a:cubicBezTo>
                <a:cubicBezTo>
                  <a:pt x="10057" y="1356"/>
                  <a:pt x="10117" y="1303"/>
                  <a:pt x="10096" y="1226"/>
                </a:cubicBezTo>
                <a:cubicBezTo>
                  <a:pt x="10090" y="1203"/>
                  <a:pt x="10088" y="1186"/>
                  <a:pt x="10072" y="1174"/>
                </a:cubicBezTo>
                <a:cubicBezTo>
                  <a:pt x="10080" y="1137"/>
                  <a:pt x="10117" y="1110"/>
                  <a:pt x="10136" y="1082"/>
                </a:cubicBezTo>
                <a:cubicBezTo>
                  <a:pt x="10177" y="1024"/>
                  <a:pt x="10220" y="967"/>
                  <a:pt x="10260" y="910"/>
                </a:cubicBezTo>
                <a:cubicBezTo>
                  <a:pt x="10274" y="891"/>
                  <a:pt x="10281" y="868"/>
                  <a:pt x="10300" y="854"/>
                </a:cubicBezTo>
                <a:cubicBezTo>
                  <a:pt x="10304" y="850"/>
                  <a:pt x="10342" y="869"/>
                  <a:pt x="10356" y="874"/>
                </a:cubicBezTo>
                <a:cubicBezTo>
                  <a:pt x="10397" y="890"/>
                  <a:pt x="10477" y="914"/>
                  <a:pt x="10544" y="898"/>
                </a:cubicBezTo>
                <a:cubicBezTo>
                  <a:pt x="10622" y="880"/>
                  <a:pt x="10685" y="855"/>
                  <a:pt x="10740" y="814"/>
                </a:cubicBezTo>
                <a:cubicBezTo>
                  <a:pt x="10761" y="799"/>
                  <a:pt x="10774" y="773"/>
                  <a:pt x="10796" y="758"/>
                </a:cubicBezTo>
                <a:cubicBezTo>
                  <a:pt x="10796" y="757"/>
                  <a:pt x="10796" y="755"/>
                  <a:pt x="10796" y="754"/>
                </a:cubicBezTo>
                <a:cubicBezTo>
                  <a:pt x="10797" y="754"/>
                  <a:pt x="10799" y="754"/>
                  <a:pt x="10800" y="754"/>
                </a:cubicBezTo>
                <a:cubicBezTo>
                  <a:pt x="10824" y="788"/>
                  <a:pt x="10892" y="821"/>
                  <a:pt x="10928" y="846"/>
                </a:cubicBezTo>
                <a:cubicBezTo>
                  <a:pt x="11015" y="908"/>
                  <a:pt x="11098" y="984"/>
                  <a:pt x="11192" y="1038"/>
                </a:cubicBezTo>
                <a:cubicBezTo>
                  <a:pt x="11073" y="1285"/>
                  <a:pt x="11424" y="1443"/>
                  <a:pt x="11552" y="1238"/>
                </a:cubicBezTo>
                <a:cubicBezTo>
                  <a:pt x="11635" y="1105"/>
                  <a:pt x="11540" y="971"/>
                  <a:pt x="11432" y="934"/>
                </a:cubicBezTo>
                <a:close/>
                <a:moveTo>
                  <a:pt x="8076" y="170"/>
                </a:moveTo>
                <a:cubicBezTo>
                  <a:pt x="8088" y="166"/>
                  <a:pt x="8100" y="162"/>
                  <a:pt x="8112" y="158"/>
                </a:cubicBezTo>
                <a:cubicBezTo>
                  <a:pt x="8162" y="168"/>
                  <a:pt x="8154" y="177"/>
                  <a:pt x="8180" y="206"/>
                </a:cubicBezTo>
                <a:cubicBezTo>
                  <a:pt x="8180" y="246"/>
                  <a:pt x="8170" y="256"/>
                  <a:pt x="8156" y="278"/>
                </a:cubicBezTo>
                <a:cubicBezTo>
                  <a:pt x="8131" y="284"/>
                  <a:pt x="8121" y="287"/>
                  <a:pt x="8092" y="286"/>
                </a:cubicBezTo>
                <a:cubicBezTo>
                  <a:pt x="8083" y="279"/>
                  <a:pt x="8073" y="273"/>
                  <a:pt x="8064" y="266"/>
                </a:cubicBezTo>
                <a:cubicBezTo>
                  <a:pt x="8058" y="258"/>
                  <a:pt x="8059" y="249"/>
                  <a:pt x="8052" y="242"/>
                </a:cubicBezTo>
                <a:cubicBezTo>
                  <a:pt x="8052" y="202"/>
                  <a:pt x="8062" y="192"/>
                  <a:pt x="8076" y="170"/>
                </a:cubicBezTo>
                <a:close/>
                <a:moveTo>
                  <a:pt x="7372" y="458"/>
                </a:moveTo>
                <a:cubicBezTo>
                  <a:pt x="7368" y="445"/>
                  <a:pt x="7358" y="425"/>
                  <a:pt x="7368" y="410"/>
                </a:cubicBezTo>
                <a:cubicBezTo>
                  <a:pt x="7372" y="398"/>
                  <a:pt x="7378" y="396"/>
                  <a:pt x="7384" y="386"/>
                </a:cubicBezTo>
                <a:cubicBezTo>
                  <a:pt x="7392" y="384"/>
                  <a:pt x="7392" y="385"/>
                  <a:pt x="7396" y="382"/>
                </a:cubicBezTo>
                <a:cubicBezTo>
                  <a:pt x="7413" y="382"/>
                  <a:pt x="7420" y="382"/>
                  <a:pt x="7428" y="390"/>
                </a:cubicBezTo>
                <a:cubicBezTo>
                  <a:pt x="7444" y="396"/>
                  <a:pt x="7443" y="406"/>
                  <a:pt x="7452" y="418"/>
                </a:cubicBezTo>
                <a:cubicBezTo>
                  <a:pt x="7450" y="469"/>
                  <a:pt x="7411" y="478"/>
                  <a:pt x="7372" y="458"/>
                </a:cubicBezTo>
                <a:close/>
                <a:moveTo>
                  <a:pt x="3988" y="682"/>
                </a:moveTo>
                <a:cubicBezTo>
                  <a:pt x="4000" y="670"/>
                  <a:pt x="4012" y="658"/>
                  <a:pt x="4024" y="646"/>
                </a:cubicBezTo>
                <a:cubicBezTo>
                  <a:pt x="4037" y="646"/>
                  <a:pt x="4051" y="646"/>
                  <a:pt x="4064" y="646"/>
                </a:cubicBezTo>
                <a:cubicBezTo>
                  <a:pt x="4073" y="654"/>
                  <a:pt x="4083" y="662"/>
                  <a:pt x="4092" y="670"/>
                </a:cubicBezTo>
                <a:cubicBezTo>
                  <a:pt x="4094" y="679"/>
                  <a:pt x="4096" y="684"/>
                  <a:pt x="4100" y="690"/>
                </a:cubicBezTo>
                <a:cubicBezTo>
                  <a:pt x="4099" y="718"/>
                  <a:pt x="4090" y="729"/>
                  <a:pt x="4080" y="746"/>
                </a:cubicBezTo>
                <a:cubicBezTo>
                  <a:pt x="4028" y="760"/>
                  <a:pt x="4031" y="757"/>
                  <a:pt x="3992" y="730"/>
                </a:cubicBezTo>
                <a:cubicBezTo>
                  <a:pt x="3989" y="717"/>
                  <a:pt x="3988" y="700"/>
                  <a:pt x="3988" y="682"/>
                </a:cubicBezTo>
                <a:close/>
                <a:moveTo>
                  <a:pt x="2336" y="198"/>
                </a:moveTo>
                <a:cubicBezTo>
                  <a:pt x="2310" y="224"/>
                  <a:pt x="2304" y="239"/>
                  <a:pt x="2248" y="238"/>
                </a:cubicBezTo>
                <a:cubicBezTo>
                  <a:pt x="2233" y="223"/>
                  <a:pt x="2219" y="209"/>
                  <a:pt x="2204" y="194"/>
                </a:cubicBezTo>
                <a:cubicBezTo>
                  <a:pt x="2204" y="179"/>
                  <a:pt x="2204" y="165"/>
                  <a:pt x="2204" y="150"/>
                </a:cubicBezTo>
                <a:cubicBezTo>
                  <a:pt x="2219" y="135"/>
                  <a:pt x="2233" y="121"/>
                  <a:pt x="2248" y="106"/>
                </a:cubicBezTo>
                <a:cubicBezTo>
                  <a:pt x="2294" y="104"/>
                  <a:pt x="2322" y="112"/>
                  <a:pt x="2332" y="146"/>
                </a:cubicBezTo>
                <a:cubicBezTo>
                  <a:pt x="2343" y="161"/>
                  <a:pt x="2338" y="178"/>
                  <a:pt x="2336" y="198"/>
                </a:cubicBezTo>
                <a:close/>
                <a:moveTo>
                  <a:pt x="328" y="522"/>
                </a:moveTo>
                <a:cubicBezTo>
                  <a:pt x="242" y="546"/>
                  <a:pt x="154" y="458"/>
                  <a:pt x="176" y="374"/>
                </a:cubicBezTo>
                <a:cubicBezTo>
                  <a:pt x="194" y="305"/>
                  <a:pt x="230" y="311"/>
                  <a:pt x="280" y="278"/>
                </a:cubicBezTo>
                <a:cubicBezTo>
                  <a:pt x="449" y="274"/>
                  <a:pt x="464" y="484"/>
                  <a:pt x="328" y="522"/>
                </a:cubicBezTo>
                <a:close/>
                <a:moveTo>
                  <a:pt x="720" y="1774"/>
                </a:moveTo>
                <a:cubicBezTo>
                  <a:pt x="700" y="1779"/>
                  <a:pt x="680" y="1783"/>
                  <a:pt x="652" y="1782"/>
                </a:cubicBezTo>
                <a:cubicBezTo>
                  <a:pt x="645" y="1775"/>
                  <a:pt x="637" y="1776"/>
                  <a:pt x="628" y="1770"/>
                </a:cubicBezTo>
                <a:cubicBezTo>
                  <a:pt x="615" y="1761"/>
                  <a:pt x="611" y="1741"/>
                  <a:pt x="600" y="1730"/>
                </a:cubicBezTo>
                <a:cubicBezTo>
                  <a:pt x="599" y="1707"/>
                  <a:pt x="598" y="1682"/>
                  <a:pt x="608" y="1670"/>
                </a:cubicBezTo>
                <a:cubicBezTo>
                  <a:pt x="614" y="1652"/>
                  <a:pt x="629" y="1639"/>
                  <a:pt x="648" y="1634"/>
                </a:cubicBezTo>
                <a:cubicBezTo>
                  <a:pt x="651" y="1631"/>
                  <a:pt x="661" y="1629"/>
                  <a:pt x="664" y="1626"/>
                </a:cubicBezTo>
                <a:cubicBezTo>
                  <a:pt x="706" y="1625"/>
                  <a:pt x="738" y="1642"/>
                  <a:pt x="748" y="1674"/>
                </a:cubicBezTo>
                <a:cubicBezTo>
                  <a:pt x="777" y="1713"/>
                  <a:pt x="735" y="1753"/>
                  <a:pt x="720" y="1774"/>
                </a:cubicBezTo>
                <a:close/>
                <a:moveTo>
                  <a:pt x="1440" y="966"/>
                </a:moveTo>
                <a:cubicBezTo>
                  <a:pt x="1401" y="1061"/>
                  <a:pt x="1327" y="1113"/>
                  <a:pt x="1216" y="1138"/>
                </a:cubicBezTo>
                <a:cubicBezTo>
                  <a:pt x="1169" y="1149"/>
                  <a:pt x="1121" y="1129"/>
                  <a:pt x="1092" y="1118"/>
                </a:cubicBezTo>
                <a:cubicBezTo>
                  <a:pt x="982" y="1076"/>
                  <a:pt x="869" y="932"/>
                  <a:pt x="936" y="770"/>
                </a:cubicBezTo>
                <a:cubicBezTo>
                  <a:pt x="962" y="708"/>
                  <a:pt x="1019" y="648"/>
                  <a:pt x="1080" y="622"/>
                </a:cubicBezTo>
                <a:cubicBezTo>
                  <a:pt x="1103" y="612"/>
                  <a:pt x="1135" y="615"/>
                  <a:pt x="1156" y="602"/>
                </a:cubicBezTo>
                <a:cubicBezTo>
                  <a:pt x="1308" y="600"/>
                  <a:pt x="1396" y="669"/>
                  <a:pt x="1440" y="774"/>
                </a:cubicBezTo>
                <a:cubicBezTo>
                  <a:pt x="1450" y="798"/>
                  <a:pt x="1446" y="818"/>
                  <a:pt x="1452" y="846"/>
                </a:cubicBezTo>
                <a:cubicBezTo>
                  <a:pt x="1460" y="882"/>
                  <a:pt x="1453" y="935"/>
                  <a:pt x="1440" y="966"/>
                </a:cubicBezTo>
                <a:close/>
                <a:moveTo>
                  <a:pt x="2148" y="1270"/>
                </a:moveTo>
                <a:cubicBezTo>
                  <a:pt x="2081" y="1288"/>
                  <a:pt x="2078" y="1278"/>
                  <a:pt x="2032" y="1246"/>
                </a:cubicBezTo>
                <a:cubicBezTo>
                  <a:pt x="2027" y="1226"/>
                  <a:pt x="2017" y="1189"/>
                  <a:pt x="2032" y="1170"/>
                </a:cubicBezTo>
                <a:cubicBezTo>
                  <a:pt x="2039" y="1150"/>
                  <a:pt x="2055" y="1144"/>
                  <a:pt x="2068" y="1130"/>
                </a:cubicBezTo>
                <a:cubicBezTo>
                  <a:pt x="2076" y="1128"/>
                  <a:pt x="2076" y="1129"/>
                  <a:pt x="2080" y="1126"/>
                </a:cubicBezTo>
                <a:cubicBezTo>
                  <a:pt x="2131" y="1126"/>
                  <a:pt x="2140" y="1139"/>
                  <a:pt x="2168" y="1158"/>
                </a:cubicBezTo>
                <a:cubicBezTo>
                  <a:pt x="2185" y="1220"/>
                  <a:pt x="2179" y="1226"/>
                  <a:pt x="2148" y="1270"/>
                </a:cubicBezTo>
                <a:close/>
                <a:moveTo>
                  <a:pt x="2852" y="818"/>
                </a:moveTo>
                <a:cubicBezTo>
                  <a:pt x="2820" y="882"/>
                  <a:pt x="2764" y="916"/>
                  <a:pt x="2684" y="934"/>
                </a:cubicBezTo>
                <a:cubicBezTo>
                  <a:pt x="2552" y="964"/>
                  <a:pt x="2421" y="795"/>
                  <a:pt x="2468" y="662"/>
                </a:cubicBezTo>
                <a:cubicBezTo>
                  <a:pt x="2488" y="605"/>
                  <a:pt x="2537" y="557"/>
                  <a:pt x="2592" y="534"/>
                </a:cubicBezTo>
                <a:cubicBezTo>
                  <a:pt x="2610" y="527"/>
                  <a:pt x="2639" y="532"/>
                  <a:pt x="2656" y="522"/>
                </a:cubicBezTo>
                <a:cubicBezTo>
                  <a:pt x="2794" y="526"/>
                  <a:pt x="2929" y="667"/>
                  <a:pt x="2852" y="818"/>
                </a:cubicBezTo>
                <a:close/>
                <a:moveTo>
                  <a:pt x="3088" y="1802"/>
                </a:moveTo>
                <a:cubicBezTo>
                  <a:pt x="3073" y="1817"/>
                  <a:pt x="3059" y="1831"/>
                  <a:pt x="3044" y="1846"/>
                </a:cubicBezTo>
                <a:cubicBezTo>
                  <a:pt x="3029" y="1846"/>
                  <a:pt x="3015" y="1846"/>
                  <a:pt x="3000" y="1846"/>
                </a:cubicBezTo>
                <a:cubicBezTo>
                  <a:pt x="2982" y="1829"/>
                  <a:pt x="2932" y="1793"/>
                  <a:pt x="2964" y="1754"/>
                </a:cubicBezTo>
                <a:cubicBezTo>
                  <a:pt x="2969" y="1739"/>
                  <a:pt x="2981" y="1727"/>
                  <a:pt x="2996" y="1722"/>
                </a:cubicBezTo>
                <a:cubicBezTo>
                  <a:pt x="2999" y="1719"/>
                  <a:pt x="3009" y="1717"/>
                  <a:pt x="3012" y="1714"/>
                </a:cubicBezTo>
                <a:cubicBezTo>
                  <a:pt x="3048" y="1715"/>
                  <a:pt x="3059" y="1728"/>
                  <a:pt x="3080" y="1742"/>
                </a:cubicBezTo>
                <a:cubicBezTo>
                  <a:pt x="3084" y="1760"/>
                  <a:pt x="3088" y="1776"/>
                  <a:pt x="3088" y="1802"/>
                </a:cubicBezTo>
                <a:close/>
                <a:moveTo>
                  <a:pt x="4004" y="2106"/>
                </a:moveTo>
                <a:cubicBezTo>
                  <a:pt x="4011" y="2087"/>
                  <a:pt x="4023" y="2086"/>
                  <a:pt x="4036" y="2074"/>
                </a:cubicBezTo>
                <a:cubicBezTo>
                  <a:pt x="4078" y="2074"/>
                  <a:pt x="4085" y="2083"/>
                  <a:pt x="4108" y="2098"/>
                </a:cubicBezTo>
                <a:cubicBezTo>
                  <a:pt x="4110" y="2107"/>
                  <a:pt x="4112" y="2112"/>
                  <a:pt x="4116" y="2118"/>
                </a:cubicBezTo>
                <a:cubicBezTo>
                  <a:pt x="4117" y="2171"/>
                  <a:pt x="4098" y="2171"/>
                  <a:pt x="4072" y="2194"/>
                </a:cubicBezTo>
                <a:cubicBezTo>
                  <a:pt x="4049" y="2194"/>
                  <a:pt x="4035" y="2193"/>
                  <a:pt x="4024" y="2182"/>
                </a:cubicBezTo>
                <a:cubicBezTo>
                  <a:pt x="4006" y="2176"/>
                  <a:pt x="4006" y="2163"/>
                  <a:pt x="3996" y="2150"/>
                </a:cubicBezTo>
                <a:cubicBezTo>
                  <a:pt x="3996" y="2131"/>
                  <a:pt x="3996" y="2116"/>
                  <a:pt x="4004" y="2106"/>
                </a:cubicBezTo>
                <a:close/>
                <a:moveTo>
                  <a:pt x="3780" y="1794"/>
                </a:moveTo>
                <a:cubicBezTo>
                  <a:pt x="3632" y="1830"/>
                  <a:pt x="3508" y="1708"/>
                  <a:pt x="3476" y="1610"/>
                </a:cubicBezTo>
                <a:cubicBezTo>
                  <a:pt x="3463" y="1570"/>
                  <a:pt x="3462" y="1490"/>
                  <a:pt x="3476" y="1450"/>
                </a:cubicBezTo>
                <a:cubicBezTo>
                  <a:pt x="3501" y="1380"/>
                  <a:pt x="3552" y="1323"/>
                  <a:pt x="3616" y="1290"/>
                </a:cubicBezTo>
                <a:cubicBezTo>
                  <a:pt x="3638" y="1279"/>
                  <a:pt x="3671" y="1280"/>
                  <a:pt x="3692" y="1266"/>
                </a:cubicBezTo>
                <a:cubicBezTo>
                  <a:pt x="3848" y="1264"/>
                  <a:pt x="3934" y="1324"/>
                  <a:pt x="3980" y="1430"/>
                </a:cubicBezTo>
                <a:cubicBezTo>
                  <a:pt x="4059" y="1612"/>
                  <a:pt x="3913" y="1762"/>
                  <a:pt x="3780" y="1794"/>
                </a:cubicBezTo>
                <a:close/>
                <a:moveTo>
                  <a:pt x="6440" y="2046"/>
                </a:moveTo>
                <a:cubicBezTo>
                  <a:pt x="6429" y="2092"/>
                  <a:pt x="6418" y="2140"/>
                  <a:pt x="6400" y="2182"/>
                </a:cubicBezTo>
                <a:cubicBezTo>
                  <a:pt x="6310" y="2391"/>
                  <a:pt x="6143" y="2503"/>
                  <a:pt x="5896" y="2558"/>
                </a:cubicBezTo>
                <a:cubicBezTo>
                  <a:pt x="5792" y="2581"/>
                  <a:pt x="5657" y="2543"/>
                  <a:pt x="5588" y="2514"/>
                </a:cubicBezTo>
                <a:cubicBezTo>
                  <a:pt x="5396" y="2433"/>
                  <a:pt x="5280" y="2304"/>
                  <a:pt x="5216" y="2094"/>
                </a:cubicBezTo>
                <a:cubicBezTo>
                  <a:pt x="5195" y="2025"/>
                  <a:pt x="5180" y="1914"/>
                  <a:pt x="5200" y="1830"/>
                </a:cubicBezTo>
                <a:cubicBezTo>
                  <a:pt x="5210" y="1790"/>
                  <a:pt x="5217" y="1747"/>
                  <a:pt x="5232" y="1710"/>
                </a:cubicBezTo>
                <a:cubicBezTo>
                  <a:pt x="5301" y="1541"/>
                  <a:pt x="5425" y="1416"/>
                  <a:pt x="5592" y="1346"/>
                </a:cubicBezTo>
                <a:cubicBezTo>
                  <a:pt x="5631" y="1335"/>
                  <a:pt x="5669" y="1325"/>
                  <a:pt x="5708" y="1314"/>
                </a:cubicBezTo>
                <a:cubicBezTo>
                  <a:pt x="5728" y="1309"/>
                  <a:pt x="5756" y="1316"/>
                  <a:pt x="5772" y="1306"/>
                </a:cubicBezTo>
                <a:cubicBezTo>
                  <a:pt x="5839" y="1306"/>
                  <a:pt x="5901" y="1303"/>
                  <a:pt x="5956" y="1318"/>
                </a:cubicBezTo>
                <a:cubicBezTo>
                  <a:pt x="6194" y="1380"/>
                  <a:pt x="6335" y="1521"/>
                  <a:pt x="6416" y="1742"/>
                </a:cubicBezTo>
                <a:cubicBezTo>
                  <a:pt x="6443" y="1816"/>
                  <a:pt x="6465" y="1947"/>
                  <a:pt x="6440" y="2046"/>
                </a:cubicBezTo>
                <a:close/>
                <a:moveTo>
                  <a:pt x="8084" y="1718"/>
                </a:moveTo>
                <a:cubicBezTo>
                  <a:pt x="8258" y="1714"/>
                  <a:pt x="8271" y="1929"/>
                  <a:pt x="8128" y="1966"/>
                </a:cubicBezTo>
                <a:cubicBezTo>
                  <a:pt x="8045" y="1988"/>
                  <a:pt x="7957" y="1899"/>
                  <a:pt x="7980" y="1814"/>
                </a:cubicBezTo>
                <a:cubicBezTo>
                  <a:pt x="7998" y="1746"/>
                  <a:pt x="8035" y="1751"/>
                  <a:pt x="8084" y="1718"/>
                </a:cubicBezTo>
                <a:close/>
                <a:moveTo>
                  <a:pt x="7840" y="1246"/>
                </a:moveTo>
                <a:cubicBezTo>
                  <a:pt x="7799" y="1256"/>
                  <a:pt x="7744" y="1250"/>
                  <a:pt x="7708" y="1238"/>
                </a:cubicBezTo>
                <a:cubicBezTo>
                  <a:pt x="7604" y="1204"/>
                  <a:pt x="7478" y="1065"/>
                  <a:pt x="7528" y="906"/>
                </a:cubicBezTo>
                <a:cubicBezTo>
                  <a:pt x="7549" y="839"/>
                  <a:pt x="7594" y="780"/>
                  <a:pt x="7648" y="746"/>
                </a:cubicBezTo>
                <a:cubicBezTo>
                  <a:pt x="7676" y="729"/>
                  <a:pt x="7715" y="729"/>
                  <a:pt x="7744" y="710"/>
                </a:cubicBezTo>
                <a:cubicBezTo>
                  <a:pt x="7899" y="708"/>
                  <a:pt x="7977" y="755"/>
                  <a:pt x="8032" y="850"/>
                </a:cubicBezTo>
                <a:cubicBezTo>
                  <a:pt x="8047" y="876"/>
                  <a:pt x="8048" y="901"/>
                  <a:pt x="8056" y="934"/>
                </a:cubicBezTo>
                <a:cubicBezTo>
                  <a:pt x="8098" y="1101"/>
                  <a:pt x="7956" y="1218"/>
                  <a:pt x="7840" y="1246"/>
                </a:cubicBezTo>
                <a:close/>
                <a:moveTo>
                  <a:pt x="8836" y="2538"/>
                </a:moveTo>
                <a:cubicBezTo>
                  <a:pt x="8819" y="2556"/>
                  <a:pt x="8817" y="2574"/>
                  <a:pt x="8788" y="2582"/>
                </a:cubicBezTo>
                <a:cubicBezTo>
                  <a:pt x="8773" y="2593"/>
                  <a:pt x="8757" y="2588"/>
                  <a:pt x="8736" y="2586"/>
                </a:cubicBezTo>
                <a:cubicBezTo>
                  <a:pt x="8725" y="2576"/>
                  <a:pt x="8709" y="2570"/>
                  <a:pt x="8700" y="2558"/>
                </a:cubicBezTo>
                <a:cubicBezTo>
                  <a:pt x="8694" y="2550"/>
                  <a:pt x="8694" y="2541"/>
                  <a:pt x="8688" y="2534"/>
                </a:cubicBezTo>
                <a:cubicBezTo>
                  <a:pt x="8687" y="2476"/>
                  <a:pt x="8705" y="2469"/>
                  <a:pt x="8732" y="2442"/>
                </a:cubicBezTo>
                <a:cubicBezTo>
                  <a:pt x="8740" y="2440"/>
                  <a:pt x="8740" y="2441"/>
                  <a:pt x="8744" y="2438"/>
                </a:cubicBezTo>
                <a:cubicBezTo>
                  <a:pt x="8818" y="2436"/>
                  <a:pt x="8839" y="2474"/>
                  <a:pt x="8836" y="2538"/>
                </a:cubicBezTo>
                <a:close/>
                <a:moveTo>
                  <a:pt x="9172" y="1678"/>
                </a:moveTo>
                <a:cubicBezTo>
                  <a:pt x="9030" y="1712"/>
                  <a:pt x="8911" y="1595"/>
                  <a:pt x="8880" y="1502"/>
                </a:cubicBezTo>
                <a:cubicBezTo>
                  <a:pt x="8869" y="1469"/>
                  <a:pt x="8865" y="1400"/>
                  <a:pt x="8876" y="1362"/>
                </a:cubicBezTo>
                <a:cubicBezTo>
                  <a:pt x="8898" y="1286"/>
                  <a:pt x="8952" y="1220"/>
                  <a:pt x="9020" y="1190"/>
                </a:cubicBezTo>
                <a:cubicBezTo>
                  <a:pt x="9041" y="1181"/>
                  <a:pt x="9072" y="1182"/>
                  <a:pt x="9092" y="1170"/>
                </a:cubicBezTo>
                <a:cubicBezTo>
                  <a:pt x="9218" y="1168"/>
                  <a:pt x="9297" y="1210"/>
                  <a:pt x="9344" y="1286"/>
                </a:cubicBezTo>
                <a:cubicBezTo>
                  <a:pt x="9452" y="1459"/>
                  <a:pt x="9329" y="1640"/>
                  <a:pt x="9172" y="1678"/>
                </a:cubicBezTo>
                <a:close/>
                <a:moveTo>
                  <a:pt x="10144" y="2010"/>
                </a:moveTo>
                <a:cubicBezTo>
                  <a:pt x="10157" y="1961"/>
                  <a:pt x="10189" y="1952"/>
                  <a:pt x="10224" y="1926"/>
                </a:cubicBezTo>
                <a:cubicBezTo>
                  <a:pt x="10285" y="1924"/>
                  <a:pt x="10325" y="1936"/>
                  <a:pt x="10348" y="1970"/>
                </a:cubicBezTo>
                <a:cubicBezTo>
                  <a:pt x="10393" y="2037"/>
                  <a:pt x="10345" y="2122"/>
                  <a:pt x="10292" y="2142"/>
                </a:cubicBezTo>
                <a:cubicBezTo>
                  <a:pt x="10215" y="2171"/>
                  <a:pt x="10122" y="2093"/>
                  <a:pt x="10144" y="2010"/>
                </a:cubicBezTo>
                <a:close/>
                <a:moveTo>
                  <a:pt x="10020" y="1298"/>
                </a:moveTo>
                <a:cubicBezTo>
                  <a:pt x="9996" y="1305"/>
                  <a:pt x="9969" y="1318"/>
                  <a:pt x="9948" y="1298"/>
                </a:cubicBezTo>
                <a:cubicBezTo>
                  <a:pt x="9930" y="1291"/>
                  <a:pt x="9931" y="1278"/>
                  <a:pt x="9920" y="1266"/>
                </a:cubicBezTo>
                <a:cubicBezTo>
                  <a:pt x="9920" y="1247"/>
                  <a:pt x="9920" y="1232"/>
                  <a:pt x="9928" y="1222"/>
                </a:cubicBezTo>
                <a:cubicBezTo>
                  <a:pt x="9935" y="1203"/>
                  <a:pt x="9947" y="1202"/>
                  <a:pt x="9960" y="1190"/>
                </a:cubicBezTo>
                <a:cubicBezTo>
                  <a:pt x="10002" y="1190"/>
                  <a:pt x="10009" y="1199"/>
                  <a:pt x="10032" y="1214"/>
                </a:cubicBezTo>
                <a:cubicBezTo>
                  <a:pt x="10041" y="1251"/>
                  <a:pt x="10037" y="1270"/>
                  <a:pt x="10020" y="1298"/>
                </a:cubicBezTo>
                <a:close/>
                <a:moveTo>
                  <a:pt x="10524" y="714"/>
                </a:moveTo>
                <a:cubicBezTo>
                  <a:pt x="10375" y="750"/>
                  <a:pt x="10245" y="583"/>
                  <a:pt x="10288" y="446"/>
                </a:cubicBezTo>
                <a:cubicBezTo>
                  <a:pt x="10306" y="390"/>
                  <a:pt x="10349" y="337"/>
                  <a:pt x="10400" y="314"/>
                </a:cubicBezTo>
                <a:cubicBezTo>
                  <a:pt x="10417" y="306"/>
                  <a:pt x="10438" y="308"/>
                  <a:pt x="10452" y="298"/>
                </a:cubicBezTo>
                <a:cubicBezTo>
                  <a:pt x="10572" y="296"/>
                  <a:pt x="10640" y="334"/>
                  <a:pt x="10680" y="410"/>
                </a:cubicBezTo>
                <a:cubicBezTo>
                  <a:pt x="10756" y="557"/>
                  <a:pt x="10639" y="686"/>
                  <a:pt x="10524" y="714"/>
                </a:cubicBezTo>
                <a:close/>
                <a:moveTo>
                  <a:pt x="11408" y="1230"/>
                </a:moveTo>
                <a:cubicBezTo>
                  <a:pt x="11338" y="1254"/>
                  <a:pt x="11252" y="1184"/>
                  <a:pt x="11272" y="1106"/>
                </a:cubicBezTo>
                <a:cubicBezTo>
                  <a:pt x="11285" y="1058"/>
                  <a:pt x="11317" y="1051"/>
                  <a:pt x="11352" y="1026"/>
                </a:cubicBezTo>
                <a:cubicBezTo>
                  <a:pt x="11499" y="1022"/>
                  <a:pt x="11518" y="1192"/>
                  <a:pt x="11408" y="12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</a:bodyPr>
          <a:lstStyle/>
          <a:p>
            <a:pPr defTabSz="914291">
              <a:defRPr/>
            </a:pPr>
            <a:endParaRPr lang="en-US" sz="2000" dirty="0">
              <a:solidFill>
                <a:srgbClr val="E74E3E"/>
              </a:solidFill>
              <a:latin typeface="Calibri" panose="020F0502020204030204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028824" y="5341019"/>
            <a:ext cx="6231194" cy="776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91">
              <a:defRPr/>
            </a:pPr>
            <a:r>
              <a:rPr lang="fr-FR" sz="4444" dirty="0">
                <a:solidFill>
                  <a:srgbClr val="878787"/>
                </a:solidFill>
                <a:latin typeface="Titillium Lt" panose="00000400000000000000" pitchFamily="50" charset="0"/>
              </a:rPr>
              <a:t>Ch. </a:t>
            </a:r>
            <a:r>
              <a:rPr lang="fr-FR" sz="4444">
                <a:solidFill>
                  <a:srgbClr val="878787"/>
                </a:solidFill>
                <a:latin typeface="Titillium Lt" panose="00000400000000000000" pitchFamily="50" charset="0"/>
              </a:rPr>
              <a:t>4 </a:t>
            </a:r>
            <a:r>
              <a:rPr lang="fr-FR" sz="4444" dirty="0">
                <a:solidFill>
                  <a:srgbClr val="878787"/>
                </a:solidFill>
                <a:latin typeface="Titillium Lt" panose="00000400000000000000" pitchFamily="50" charset="0"/>
              </a:rPr>
              <a:t>: Algorithmes de tris</a:t>
            </a:r>
            <a:endParaRPr lang="bg-BG" sz="4444" dirty="0">
              <a:solidFill>
                <a:srgbClr val="878787"/>
              </a:solidFill>
              <a:latin typeface="Calibri" panose="020F0502020204030204"/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0" y="4289777"/>
            <a:ext cx="12192000" cy="5548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1">
              <a:defRPr/>
            </a:pPr>
            <a:endParaRPr lang="en-US" sz="2000" dirty="0">
              <a:solidFill>
                <a:srgbClr val="1CBB9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9005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Tri rapide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91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914291">
                <a:defRPr/>
              </a:pPr>
              <a:t>10</a:t>
            </a:fld>
            <a:endParaRPr lang="bg-BG" dirty="0">
              <a:solidFill>
                <a:srgbClr val="F6F6F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AF05F-5BA4-4ED1-99BE-CBE80D049794}"/>
              </a:ext>
            </a:extLst>
          </p:cNvPr>
          <p:cNvSpPr/>
          <p:nvPr/>
        </p:nvSpPr>
        <p:spPr>
          <a:xfrm>
            <a:off x="480460" y="1501676"/>
            <a:ext cx="11065791" cy="300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56" defTabSz="914291" fontAlgn="ctr">
              <a:defRPr/>
            </a:pPr>
            <a:endParaRPr lang="fr-FR" sz="1351" dirty="0">
              <a:solidFill>
                <a:srgbClr val="F6F6F6">
                  <a:lumMod val="2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C65F2C-6604-4C55-83A2-D914691E5D07}"/>
              </a:ext>
            </a:extLst>
          </p:cNvPr>
          <p:cNvSpPr/>
          <p:nvPr/>
        </p:nvSpPr>
        <p:spPr>
          <a:xfrm>
            <a:off x="350521" y="1717133"/>
            <a:ext cx="6874038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On choisit un des éléments du tableau comme </a:t>
            </a:r>
            <a:r>
              <a:rPr lang="fr-FR" sz="20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pivot</a:t>
            </a: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A l’aide de deux pointeurs </a:t>
            </a:r>
            <a:r>
              <a:rPr lang="fr-FR" sz="20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L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 et </a:t>
            </a:r>
            <a:r>
              <a:rPr lang="fr-FR" sz="20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R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, on place à gauche tous les éléments plus petits que le pivot, et à droite tous les éléments plus grands que le pivot</a:t>
            </a: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Les deux pointeurs </a:t>
            </a:r>
            <a:r>
              <a:rPr lang="fr-FR" sz="20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L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 et </a:t>
            </a:r>
            <a:r>
              <a:rPr lang="fr-FR" sz="20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R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 finissent par se rencontrer sur un élément, qu’on permute avec le pivot</a:t>
            </a: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	</a:t>
            </a:r>
            <a:r>
              <a:rPr lang="fr-FR" sz="2000" dirty="0">
                <a:solidFill>
                  <a:srgbClr val="E74E3E"/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⇒ le pivot est à sa place définitive</a:t>
            </a: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On recommence, récursivement, avec la partie à gauche du pivot, puis avec la partie à droite du pivot</a:t>
            </a:r>
          </a:p>
          <a:p>
            <a:pPr marL="182537" defTabSz="914291">
              <a:lnSpc>
                <a:spcPct val="150000"/>
              </a:lnSpc>
              <a:defRPr/>
            </a:pPr>
            <a:endParaRPr lang="fr-FR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Calibri" panose="020F0502020204030204"/>
              </a:rPr>
              <a:t>💡 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Algorithme très rapide en pratique, bien que moins bon que le tri fusion en théorie sur les « pires cas »</a:t>
            </a:r>
          </a:p>
        </p:txBody>
      </p:sp>
      <p:pic>
        <p:nvPicPr>
          <p:cNvPr id="3" name="D0E85B29">
            <a:hlinkClick r:id="" action="ppaction://media"/>
            <a:extLst>
              <a:ext uri="{FF2B5EF4-FFF2-40B4-BE49-F238E27FC236}">
                <a16:creationId xmlns:a16="http://schemas.microsoft.com/office/drawing/2014/main" id="{951CA6D7-20BB-4BB5-982A-5CF54B2B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08281" y="1231491"/>
            <a:ext cx="4321686" cy="56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Synthèse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91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914291">
                <a:defRPr/>
              </a:pPr>
              <a:t>11</a:t>
            </a:fld>
            <a:endParaRPr lang="bg-BG" dirty="0">
              <a:solidFill>
                <a:srgbClr val="F6F6F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7">
                <a:extLst>
                  <a:ext uri="{FF2B5EF4-FFF2-40B4-BE49-F238E27FC236}">
                    <a16:creationId xmlns:a16="http://schemas.microsoft.com/office/drawing/2014/main" id="{796F4AEB-5C82-4AFD-812F-A420FB0DD44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3" y="1722372"/>
              <a:ext cx="8127999" cy="340104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17017648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78085865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3703152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b="0" dirty="0">
                              <a:solidFill>
                                <a:schemeClr val="tx1"/>
                              </a:solidFill>
                              <a:latin typeface="Titillium" panose="00000500000000000000" pitchFamily="50" charset="0"/>
                            </a:rPr>
                            <a:t>Algorithme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b="0" dirty="0">
                              <a:solidFill>
                                <a:schemeClr val="tx1"/>
                              </a:solidFill>
                              <a:latin typeface="Titillium" panose="00000500000000000000" pitchFamily="50" charset="0"/>
                            </a:rPr>
                            <a:t>Complexité en temps en moyenne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b="0" dirty="0">
                              <a:solidFill>
                                <a:schemeClr val="tx1"/>
                              </a:solidFill>
                              <a:latin typeface="Titillium" panose="00000500000000000000" pitchFamily="50" charset="0"/>
                            </a:rPr>
                            <a:t>Complexité en temps dans le pire cas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05484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par insertion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²)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873553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par sélection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065427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à bulles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45901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fusion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fr-FR" sz="200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fr-FR" sz="200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842434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rapide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fr-FR" sz="200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200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0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Titillium" panose="00000500000000000000" pitchFamily="50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6841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7">
                <a:extLst>
                  <a:ext uri="{FF2B5EF4-FFF2-40B4-BE49-F238E27FC236}">
                    <a16:creationId xmlns:a16="http://schemas.microsoft.com/office/drawing/2014/main" id="{796F4AEB-5C82-4AFD-812F-A420FB0DD44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3" y="1722372"/>
              <a:ext cx="8127999" cy="340104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17017648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78085865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3703152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b="0" dirty="0">
                              <a:solidFill>
                                <a:schemeClr val="tx1"/>
                              </a:solidFill>
                              <a:latin typeface="Titillium" panose="00000500000000000000" pitchFamily="50" charset="0"/>
                            </a:rPr>
                            <a:t>Algorithme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b="0" dirty="0">
                              <a:solidFill>
                                <a:schemeClr val="tx1"/>
                              </a:solidFill>
                              <a:latin typeface="Titillium" panose="00000500000000000000" pitchFamily="50" charset="0"/>
                            </a:rPr>
                            <a:t>Complexité en temps en moyenne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b="0" dirty="0">
                              <a:solidFill>
                                <a:schemeClr val="tx1"/>
                              </a:solidFill>
                              <a:latin typeface="Titillium" panose="00000500000000000000" pitchFamily="50" charset="0"/>
                            </a:rPr>
                            <a:t>Complexité en temps dans le pire cas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05484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par insertion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50" t="-133708" r="-100676" b="-4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133708" r="-449" b="-406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873553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par sélection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50" t="-233708" r="-100676" b="-3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33708" r="-449" b="-306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65427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à bulles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50" t="-337500" r="-100676" b="-210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37500" r="-449" b="-210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45901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fusion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50" t="-432584" r="-100676" b="-1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432584" r="-449" b="-107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842434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Titillium" panose="00000500000000000000" pitchFamily="50" charset="0"/>
                            </a:rPr>
                            <a:t>Tri rapide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50" t="-532584" r="-100676" b="-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532584" r="-449" b="-7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841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C04E4E-1AAA-4531-9D4B-0F6E351E8F57}"/>
                  </a:ext>
                </a:extLst>
              </p:cNvPr>
              <p:cNvSpPr/>
              <p:nvPr/>
            </p:nvSpPr>
            <p:spPr>
              <a:xfrm>
                <a:off x="449587" y="5471129"/>
                <a:ext cx="1141476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537" defTabSz="914291">
                  <a:lnSpc>
                    <a:spcPct val="150000"/>
                  </a:lnSpc>
                  <a:defRPr/>
                </a:pPr>
                <a:r>
                  <a:rPr lang="fr-FR" sz="2000" dirty="0">
                    <a:solidFill>
                      <a:srgbClr val="FBA41F"/>
                    </a:solidFill>
                    <a:latin typeface="Calibri" panose="020F0502020204030204"/>
                  </a:rPr>
                  <a:t>💡 </a:t>
                </a:r>
                <a:r>
                  <a:rPr lang="fr-FR" sz="2000" dirty="0">
                    <a:solidFill>
                      <a:srgbClr val="878787">
                        <a:lumMod val="75000"/>
                      </a:srgbClr>
                    </a:solidFill>
                    <a:latin typeface="Titillium" panose="00000500000000000000" pitchFamily="50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On peut démontrer que tout tri basé sur des comparaisons est 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Ω</m:t>
                    </m:r>
                    <m:r>
                      <a:rPr lang="fr-FR" sz="2000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(</m:t>
                    </m:r>
                    <m:r>
                      <a:rPr lang="fr-FR" sz="2000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𝑛</m:t>
                    </m:r>
                    <m:func>
                      <m:funcPr>
                        <m:ctrlPr>
                          <a:rPr lang="fr-FR" sz="2000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log</m:t>
                        </m:r>
                      </m:fName>
                      <m:e>
                        <m:r>
                          <a:rPr lang="fr-FR" sz="2000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𝑛</m:t>
                        </m:r>
                      </m:e>
                    </m:func>
                    <m:r>
                      <a:rPr lang="fr-FR" sz="2000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)</m:t>
                    </m:r>
                  </m:oMath>
                </a14:m>
                <a:endParaRPr lang="fr-FR" sz="200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182537" algn="ctr" defTabSz="914291">
                  <a:lnSpc>
                    <a:spcPct val="150000"/>
                  </a:lnSpc>
                  <a:defRPr/>
                </a:pPr>
                <a:endParaRPr lang="fr-FR" sz="2000" dirty="0">
                  <a:solidFill>
                    <a:srgbClr val="E74E3E"/>
                  </a:solidFill>
                  <a:latin typeface="Titillium" panose="00000500000000000000" pitchFamily="50" charset="0"/>
                </a:endParaRPr>
              </a:p>
              <a:p>
                <a:pPr marL="182537" algn="ctr" defTabSz="914291">
                  <a:lnSpc>
                    <a:spcPct val="150000"/>
                  </a:lnSpc>
                  <a:defRPr/>
                </a:pPr>
                <a:r>
                  <a:rPr lang="fr-FR" sz="2000" dirty="0">
                    <a:solidFill>
                      <a:srgbClr val="E74E3E"/>
                    </a:solidFill>
                    <a:latin typeface="Titillium" panose="00000500000000000000" pitchFamily="50" charset="0"/>
                  </a:rPr>
                  <a:t>Peut-on trier plus rapidement, </a:t>
                </a:r>
                <a:r>
                  <a:rPr lang="fr-FR" sz="2000" u="sng" dirty="0">
                    <a:solidFill>
                      <a:srgbClr val="E74E3E"/>
                    </a:solidFill>
                    <a:latin typeface="Titillium" panose="00000500000000000000" pitchFamily="50" charset="0"/>
                  </a:rPr>
                  <a:t>avec d’autres hypothèses ?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C04E4E-1AAA-4531-9D4B-0F6E351E8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7" y="5471129"/>
                <a:ext cx="11414760" cy="1477328"/>
              </a:xfrm>
              <a:prstGeom prst="rect">
                <a:avLst/>
              </a:prstGeom>
              <a:blipFill>
                <a:blip r:embed="rId4"/>
                <a:stretch>
                  <a:fillRect b="-2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7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Tri par comptage (ou tri casier)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91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914291">
                <a:defRPr/>
              </a:pPr>
              <a:t>12</a:t>
            </a:fld>
            <a:endParaRPr lang="bg-BG" dirty="0">
              <a:solidFill>
                <a:srgbClr val="F6F6F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AF05F-5BA4-4ED1-99BE-CBE80D049794}"/>
              </a:ext>
            </a:extLst>
          </p:cNvPr>
          <p:cNvSpPr/>
          <p:nvPr/>
        </p:nvSpPr>
        <p:spPr>
          <a:xfrm>
            <a:off x="480460" y="1501676"/>
            <a:ext cx="11065791" cy="300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56" defTabSz="914291" fontAlgn="ctr">
              <a:defRPr/>
            </a:pPr>
            <a:endParaRPr lang="fr-FR" sz="1351" dirty="0">
              <a:solidFill>
                <a:srgbClr val="F6F6F6">
                  <a:lumMod val="2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C65F2C-6604-4C55-83A2-D914691E5D07}"/>
              </a:ext>
            </a:extLst>
          </p:cNvPr>
          <p:cNvSpPr/>
          <p:nvPr/>
        </p:nvSpPr>
        <p:spPr>
          <a:xfrm>
            <a:off x="350522" y="1717129"/>
            <a:ext cx="1141476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On dispose d’un tableau de </a:t>
            </a:r>
            <a:r>
              <a:rPr lang="fr-FR" sz="20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 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nombres </a:t>
            </a:r>
            <a:r>
              <a:rPr lang="fr-FR" sz="2000" dirty="0">
                <a:solidFill>
                  <a:srgbClr val="FBA41F"/>
                </a:solidFill>
                <a:latin typeface="Titillium" panose="00000500000000000000" pitchFamily="50" charset="0"/>
              </a:rPr>
              <a:t>dont on sait qu’il sont compris entre 0 et </a:t>
            </a:r>
            <a:r>
              <a:rPr lang="fr-FR" sz="2000" i="1" dirty="0">
                <a:solidFill>
                  <a:srgbClr val="FBA41F"/>
                </a:solidFill>
                <a:latin typeface="Titillium" panose="00000500000000000000" pitchFamily="50" charset="0"/>
              </a:rPr>
              <a:t>k</a:t>
            </a:r>
            <a:endParaRPr lang="fr-FR" sz="2000" dirty="0">
              <a:solidFill>
                <a:srgbClr val="FBA41F"/>
              </a:solidFill>
              <a:latin typeface="Calibri" panose="020F0502020204030204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Calibri" panose="020F0502020204030204"/>
              </a:rPr>
              <a:t>💡 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Pour trier ce tableau, il suffit de compter le nombre de 0, de 1, de 2…, de k</a:t>
            </a:r>
          </a:p>
          <a:p>
            <a:pPr marL="182537" defTabSz="914291">
              <a:lnSpc>
                <a:spcPct val="150000"/>
              </a:lnSpc>
              <a:defRPr/>
            </a:pPr>
            <a:endParaRPr lang="fr-FR" sz="12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i="1" dirty="0">
                <a:solidFill>
                  <a:srgbClr val="9954CC"/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Exemple : 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on dispose d’un tableau de nombres </a:t>
            </a:r>
            <a:r>
              <a:rPr lang="fr-FR" sz="2000" dirty="0"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compris entre 0 et 15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:</a:t>
            </a:r>
          </a:p>
          <a:p>
            <a:pPr marL="182537" defTabSz="914291">
              <a:lnSpc>
                <a:spcPct val="150000"/>
              </a:lnSpc>
              <a:defRPr/>
            </a:pPr>
            <a:endParaRPr lang="fr-FR" sz="2000" i="1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182537" defTabSz="914291">
              <a:lnSpc>
                <a:spcPct val="150000"/>
              </a:lnSpc>
              <a:defRPr/>
            </a:pPr>
            <a:endParaRPr lang="fr-FR" sz="7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On construit l’histogramme des valeurs :</a:t>
            </a:r>
          </a:p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182537" defTabSz="914291">
              <a:lnSpc>
                <a:spcPct val="150000"/>
              </a:lnSpc>
              <a:defRPr/>
            </a:pPr>
            <a:endParaRPr lang="fr-FR" sz="8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Et il suffit de parcourir cet histogramme pour obtenir le tableau trié</a:t>
            </a:r>
          </a:p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182537" defTabSz="914291">
              <a:lnSpc>
                <a:spcPct val="150000"/>
              </a:lnSpc>
              <a:defRPr/>
            </a:pPr>
            <a:endParaRPr lang="fr-FR" sz="9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182537" algn="ctr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E74E3E"/>
                </a:solidFill>
                <a:latin typeface="Titillium" panose="00000500000000000000" pitchFamily="50" charset="0"/>
              </a:rPr>
              <a:t>Quelle est la complexité de cette algorithme ?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A0F0E952-C08E-4CAB-9ECA-B0EC71C92E92}"/>
              </a:ext>
            </a:extLst>
          </p:cNvPr>
          <p:cNvGraphicFramePr>
            <a:graphicFrameLocks noGrp="1"/>
          </p:cNvGraphicFramePr>
          <p:nvPr/>
        </p:nvGraphicFramePr>
        <p:xfrm>
          <a:off x="2032001" y="3574816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29445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965531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7725019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076815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869514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087559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77809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403064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66750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10969439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41127"/>
                  </a:ext>
                </a:extLst>
              </a:tr>
            </a:tbl>
          </a:graphicData>
        </a:graphic>
      </p:graphicFrame>
      <p:graphicFrame>
        <p:nvGraphicFramePr>
          <p:cNvPr id="8" name="Tableau 4">
            <a:extLst>
              <a:ext uri="{FF2B5EF4-FFF2-40B4-BE49-F238E27FC236}">
                <a16:creationId xmlns:a16="http://schemas.microsoft.com/office/drawing/2014/main" id="{DE8C977F-870A-4984-9F65-90A045F34256}"/>
              </a:ext>
            </a:extLst>
          </p:cNvPr>
          <p:cNvGraphicFramePr>
            <a:graphicFrameLocks noGrp="1"/>
          </p:cNvGraphicFramePr>
          <p:nvPr/>
        </p:nvGraphicFramePr>
        <p:xfrm>
          <a:off x="1907459" y="4594939"/>
          <a:ext cx="8377088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568">
                  <a:extLst>
                    <a:ext uri="{9D8B030D-6E8A-4147-A177-3AD203B41FA5}">
                      <a16:colId xmlns:a16="http://schemas.microsoft.com/office/drawing/2014/main" val="1232944570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1319655311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1177250199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2207681533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2968695145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3208755922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3877809865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1040306454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2866750704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4210969439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3303188229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1931801187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1812866841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4132968179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1348239794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1905589099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5606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41127"/>
                  </a:ext>
                </a:extLst>
              </a:tr>
            </a:tbl>
          </a:graphicData>
        </a:graphic>
      </p:graphicFrame>
      <p:graphicFrame>
        <p:nvGraphicFramePr>
          <p:cNvPr id="9" name="Tableau 4">
            <a:extLst>
              <a:ext uri="{FF2B5EF4-FFF2-40B4-BE49-F238E27FC236}">
                <a16:creationId xmlns:a16="http://schemas.microsoft.com/office/drawing/2014/main" id="{8E758D21-D3FA-4D94-8330-D3A9EECA3CE8}"/>
              </a:ext>
            </a:extLst>
          </p:cNvPr>
          <p:cNvGraphicFramePr>
            <a:graphicFrameLocks noGrp="1"/>
          </p:cNvGraphicFramePr>
          <p:nvPr/>
        </p:nvGraphicFramePr>
        <p:xfrm>
          <a:off x="2032001" y="6118324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29445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965531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7725019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076815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869514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087559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77809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403064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66750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10969439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tillium" panose="00000500000000000000" pitchFamily="50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41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31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Introduction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91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914291">
                <a:defRPr/>
              </a:pPr>
              <a:t>2</a:t>
            </a:fld>
            <a:endParaRPr lang="bg-BG" dirty="0">
              <a:solidFill>
                <a:srgbClr val="F6F6F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AF05F-5BA4-4ED1-99BE-CBE80D049794}"/>
              </a:ext>
            </a:extLst>
          </p:cNvPr>
          <p:cNvSpPr/>
          <p:nvPr/>
        </p:nvSpPr>
        <p:spPr>
          <a:xfrm>
            <a:off x="480460" y="1501676"/>
            <a:ext cx="11065791" cy="300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56" defTabSz="914291" fontAlgn="ctr">
              <a:defRPr/>
            </a:pPr>
            <a:endParaRPr lang="fr-FR" sz="1351" dirty="0">
              <a:solidFill>
                <a:srgbClr val="F6F6F6">
                  <a:lumMod val="2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C65F2C-6604-4C55-83A2-D914691E5D07}"/>
              </a:ext>
            </a:extLst>
          </p:cNvPr>
          <p:cNvSpPr/>
          <p:nvPr/>
        </p:nvSpPr>
        <p:spPr>
          <a:xfrm>
            <a:off x="350522" y="1717131"/>
            <a:ext cx="114147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Titillium" panose="00000500000000000000" pitchFamily="50" charset="0"/>
              </a:rPr>
              <a:t>Problème (le plus ?) fondamental en algorithmique</a:t>
            </a:r>
          </a:p>
          <a:p>
            <a:pPr marL="982576" lvl="1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nombreuses applications pratiques (trier par prix, par intérêt, par ordre alphabétique…)</a:t>
            </a:r>
          </a:p>
          <a:p>
            <a:pPr marL="982576" lvl="1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de nombreux algorithmes reposent sur le fait que les objets qu’ils traitent sont triés (algorithmes de rendu de scène 3D, parcours de Graham pour calculer l’enveloppe convexe d’un ensemble de points…)</a:t>
            </a:r>
          </a:p>
          <a:p>
            <a:pPr marL="982576" lvl="1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la recherche d’informations est beaucoup plus rapide dans un ensemble trié</a:t>
            </a:r>
          </a:p>
          <a:p>
            <a:pPr marL="982576" lvl="1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on peut utiliser les bornes inférieures connues sur les algorithmes de tri pour prouver des bornes inférieures pour d’autres problèmes algorithmiques</a:t>
            </a:r>
          </a:p>
        </p:txBody>
      </p:sp>
    </p:spTree>
    <p:extLst>
      <p:ext uri="{BB962C8B-B14F-4D97-AF65-F5344CB8AC3E}">
        <p14:creationId xmlns:p14="http://schemas.microsoft.com/office/powerpoint/2010/main" val="87751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Tri par insertion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91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914291">
                <a:defRPr/>
              </a:pPr>
              <a:t>3</a:t>
            </a:fld>
            <a:endParaRPr lang="bg-BG" dirty="0">
              <a:solidFill>
                <a:srgbClr val="F6F6F6"/>
              </a:solidFill>
            </a:endParaRPr>
          </a:p>
        </p:txBody>
      </p:sp>
      <p:pic>
        <p:nvPicPr>
          <p:cNvPr id="3" name="56916ABC">
            <a:hlinkClick r:id="" action="ppaction://media"/>
            <a:extLst>
              <a:ext uri="{FF2B5EF4-FFF2-40B4-BE49-F238E27FC236}">
                <a16:creationId xmlns:a16="http://schemas.microsoft.com/office/drawing/2014/main" id="{91DEE6DD-BF54-4D8A-89B2-D613AC8B1D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62630" y="1838214"/>
            <a:ext cx="4978855" cy="487724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CA8ABCA-F9B4-4284-B277-9019EA0420FA}"/>
              </a:ext>
            </a:extLst>
          </p:cNvPr>
          <p:cNvSpPr/>
          <p:nvPr/>
        </p:nvSpPr>
        <p:spPr>
          <a:xfrm>
            <a:off x="350521" y="1717129"/>
            <a:ext cx="624200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Calibri" panose="020F0502020204030204"/>
              </a:rPr>
              <a:t>💡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Tri du « jeu de cartes »</a:t>
            </a: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Peu efficace sur les instances de grande taille</a:t>
            </a: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Mais très efficace sur les petites instances, ou si les données sont déjà presque triées</a:t>
            </a: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⇒ souvent utilisé conjointement avec un algorithme plus rapide</a:t>
            </a:r>
          </a:p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Calibri" panose="020F0502020204030204"/>
              </a:rPr>
              <a:t>💡 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Particularités :</a:t>
            </a: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E74E3E"/>
                </a:solidFill>
                <a:latin typeface="Titillium" panose="00000500000000000000" pitchFamily="50" charset="0"/>
              </a:rPr>
              <a:t>Tri « stable »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 : deux éléments égaux sont classés dans le même ordre que dans le tableau original</a:t>
            </a: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srgbClr val="E74E3E"/>
                </a:solidFill>
                <a:latin typeface="Titillium" panose="00000500000000000000" pitchFamily="50" charset="0"/>
              </a:rPr>
              <a:t>Tri « en place »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 : n’utilise pas de tableau auxiliaire</a:t>
            </a:r>
          </a:p>
        </p:txBody>
      </p:sp>
    </p:spTree>
    <p:extLst>
      <p:ext uri="{BB962C8B-B14F-4D97-AF65-F5344CB8AC3E}">
        <p14:creationId xmlns:p14="http://schemas.microsoft.com/office/powerpoint/2010/main" val="25102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Tri par </a:t>
            </a:r>
            <a:r>
              <a:rPr lang="fr-FR" dirty="0">
                <a:latin typeface="Titillium Lt" panose="00000400000000000000" pitchFamily="50" charset="0"/>
              </a:rPr>
              <a:t>sélection (ou par extraction)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91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914291">
                <a:defRPr/>
              </a:pPr>
              <a:t>4</a:t>
            </a:fld>
            <a:endParaRPr lang="bg-BG" dirty="0">
              <a:solidFill>
                <a:srgbClr val="F6F6F6"/>
              </a:solidFill>
            </a:endParaRPr>
          </a:p>
        </p:txBody>
      </p:sp>
      <p:pic>
        <p:nvPicPr>
          <p:cNvPr id="3" name="BC4B8DFE">
            <a:hlinkClick r:id="" action="ppaction://media"/>
            <a:extLst>
              <a:ext uri="{FF2B5EF4-FFF2-40B4-BE49-F238E27FC236}">
                <a16:creationId xmlns:a16="http://schemas.microsoft.com/office/drawing/2014/main" id="{AA71DA65-9F07-4BD2-8358-ABC843D4F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2744" y="1984664"/>
            <a:ext cx="4788741" cy="458435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C50D42A-1B7A-4214-BE19-86F4EDBF94FF}"/>
              </a:ext>
            </a:extLst>
          </p:cNvPr>
          <p:cNvSpPr/>
          <p:nvPr/>
        </p:nvSpPr>
        <p:spPr>
          <a:xfrm>
            <a:off x="350521" y="2640463"/>
            <a:ext cx="624200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Calibri" panose="020F0502020204030204"/>
              </a:rPr>
              <a:t>💡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Principe : à chaque itération, on cherche et on range à sa place le </a:t>
            </a:r>
            <a:r>
              <a:rPr lang="fr-FR" sz="2000" dirty="0" err="1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i-ème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plus petit élément</a:t>
            </a:r>
          </a:p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Calibri" panose="020F0502020204030204"/>
              </a:rPr>
              <a:t>💡 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Particularités :</a:t>
            </a: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E74E3E"/>
                </a:solidFill>
                <a:latin typeface="Titillium" panose="00000500000000000000" pitchFamily="50" charset="0"/>
              </a:rPr>
              <a:t>Tri « en place »</a:t>
            </a:r>
          </a:p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E74E3E"/>
              </a:solidFill>
              <a:latin typeface="Titillium" panose="00000500000000000000" pitchFamily="50" charset="0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E74E3E"/>
                </a:solidFill>
                <a:latin typeface="Titillium" panose="00000500000000000000" pitchFamily="50" charset="0"/>
              </a:rPr>
              <a:t>! Tri pas forcément stable</a:t>
            </a: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95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Tri par sélection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91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914291">
                <a:defRPr/>
              </a:pPr>
              <a:t>5</a:t>
            </a:fld>
            <a:endParaRPr lang="bg-BG" dirty="0">
              <a:solidFill>
                <a:srgbClr val="F6F6F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CC285-F261-4B17-8203-FE938DBABDA2}"/>
              </a:ext>
            </a:extLst>
          </p:cNvPr>
          <p:cNvSpPr/>
          <p:nvPr/>
        </p:nvSpPr>
        <p:spPr>
          <a:xfrm>
            <a:off x="1306291" y="1020032"/>
            <a:ext cx="9797143" cy="5909310"/>
          </a:xfrm>
          <a:prstGeom prst="rect">
            <a:avLst/>
          </a:prstGeom>
          <a:solidFill>
            <a:schemeClr val="accent5">
              <a:lumMod val="10000"/>
            </a:schemeClr>
          </a:solidFill>
        </p:spPr>
        <p:txBody>
          <a:bodyPr wrap="square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# Implémentation Python du Tri par Sélection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defTabSz="914291">
              <a:defRPr/>
            </a:pPr>
            <a:b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selectionSort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(tab):</a:t>
            </a: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# On parcourt tous les éléments du tableau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i 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range(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(tab)):   </a:t>
            </a:r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# range : </a:t>
            </a:r>
            <a:r>
              <a:rPr lang="fr-FR" dirty="0" err="1">
                <a:solidFill>
                  <a:srgbClr val="6A9955"/>
                </a:solidFill>
                <a:latin typeface="Consolas" panose="020B0609020204030204" pitchFamily="49" charset="0"/>
              </a:rPr>
              <a:t>interv</a:t>
            </a:r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. des dimensions du tableau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# On recherche le minimum dans le tableau non trié restant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min_idx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= i </a:t>
            </a: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j 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range(i+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(tab)): </a:t>
            </a: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tab[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min_idx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] &gt; tab[j]: </a:t>
            </a: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min_idx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= j </a:t>
            </a: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# On échange le minimum trouvé avec le premier élément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# du tableau non trié        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tab[i], tab[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min_idx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] = tab[</a:t>
            </a: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min_idx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], tab[i] </a:t>
            </a: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pPr defTabSz="914291">
              <a:defRPr/>
            </a:pPr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# Test de la fonction 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defTabSz="914291">
              <a:defRPr/>
            </a:pP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tableau = [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64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pPr defTabSz="914291">
              <a:defRPr/>
            </a:pP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"Tableau avant tri :"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 tableau) </a:t>
            </a:r>
          </a:p>
          <a:p>
            <a:pPr defTabSz="914291">
              <a:defRPr/>
            </a:pP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selectionSort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(tableau)</a:t>
            </a:r>
          </a:p>
          <a:p>
            <a:pPr defTabSz="914291">
              <a:defRPr/>
            </a:pPr>
            <a:r>
              <a:rPr lang="fr-FR" dirty="0" err="1">
                <a:solidFill>
                  <a:srgbClr val="D4D4D4"/>
                </a:solidFill>
                <a:latin typeface="Consolas" panose="020B0609020204030204" pitchFamily="49" charset="0"/>
              </a:rPr>
              <a:t>print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fr-FR" dirty="0">
                <a:solidFill>
                  <a:srgbClr val="CE9178"/>
                </a:solidFill>
                <a:latin typeface="Consolas" panose="020B0609020204030204" pitchFamily="49" charset="0"/>
              </a:rPr>
              <a:t>"Tableau après tri :"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, tableau) </a:t>
            </a:r>
          </a:p>
        </p:txBody>
      </p:sp>
    </p:spTree>
    <p:extLst>
      <p:ext uri="{BB962C8B-B14F-4D97-AF65-F5344CB8AC3E}">
        <p14:creationId xmlns:p14="http://schemas.microsoft.com/office/powerpoint/2010/main" val="161916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Tri à bulles (ou par propagation)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91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914291">
                <a:defRPr/>
              </a:pPr>
              <a:t>6</a:t>
            </a:fld>
            <a:endParaRPr lang="bg-BG" dirty="0">
              <a:solidFill>
                <a:srgbClr val="F6F6F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C65F2C-6604-4C55-83A2-D914691E5D07}"/>
              </a:ext>
            </a:extLst>
          </p:cNvPr>
          <p:cNvSpPr/>
          <p:nvPr/>
        </p:nvSpPr>
        <p:spPr>
          <a:xfrm>
            <a:off x="350522" y="1717136"/>
            <a:ext cx="11414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  <a:p>
            <a:pPr marL="982576" lvl="1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2A045-59DE-40D5-9FFD-4D394886CCB8}"/>
              </a:ext>
            </a:extLst>
          </p:cNvPr>
          <p:cNvSpPr/>
          <p:nvPr/>
        </p:nvSpPr>
        <p:spPr>
          <a:xfrm>
            <a:off x="350521" y="2640462"/>
            <a:ext cx="624200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Calibri" panose="020F0502020204030204"/>
              </a:rPr>
              <a:t>💡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Nommé ainsi car les éléments « remontent à leur place comme des bulles de champagne »</a:t>
            </a:r>
          </a:p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878787">
                  <a:lumMod val="75000"/>
                </a:srgbClr>
              </a:solidFill>
              <a:latin typeface="Titillium" panose="00000500000000000000" pitchFamily="50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Calibri" panose="020F0502020204030204"/>
              </a:rPr>
              <a:t>💡 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Particularités :</a:t>
            </a: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Très simple… mais pas très efficace</a:t>
            </a:r>
          </a:p>
        </p:txBody>
      </p:sp>
      <p:pic>
        <p:nvPicPr>
          <p:cNvPr id="3" name="4BD96E85">
            <a:hlinkClick r:id="" action="ppaction://media"/>
            <a:extLst>
              <a:ext uri="{FF2B5EF4-FFF2-40B4-BE49-F238E27FC236}">
                <a16:creationId xmlns:a16="http://schemas.microsoft.com/office/drawing/2014/main" id="{14F351E1-24E0-4E05-AD41-29CFEC995A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5498" y="1751424"/>
            <a:ext cx="4937443" cy="48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noProof="0" dirty="0">
                <a:latin typeface="Titillium Lt" panose="00000400000000000000" pitchFamily="50" charset="0"/>
              </a:rPr>
              <a:t>Tri fusion</a:t>
            </a:r>
            <a:endParaRPr lang="fr-FR" noProof="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91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914291">
                <a:defRPr/>
              </a:pPr>
              <a:t>7</a:t>
            </a:fld>
            <a:endParaRPr lang="bg-BG" dirty="0">
              <a:solidFill>
                <a:srgbClr val="F6F6F6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58B33C-E42A-4B7F-8553-9EDC22C3F133}"/>
              </a:ext>
            </a:extLst>
          </p:cNvPr>
          <p:cNvSpPr txBox="1"/>
          <p:nvPr/>
        </p:nvSpPr>
        <p:spPr>
          <a:xfrm>
            <a:off x="7353811" y="1899123"/>
            <a:ext cx="2276585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[17, 11, 33, 25, 18, 6]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30F248-4B0F-4BA0-9333-F6CBA9F5EDAE}"/>
              </a:ext>
            </a:extLst>
          </p:cNvPr>
          <p:cNvSpPr txBox="1"/>
          <p:nvPr/>
        </p:nvSpPr>
        <p:spPr>
          <a:xfrm>
            <a:off x="6009719" y="2841869"/>
            <a:ext cx="1319592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[17, 11, 33]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765095-399B-474A-8F51-E70812870FBA}"/>
              </a:ext>
            </a:extLst>
          </p:cNvPr>
          <p:cNvSpPr txBox="1"/>
          <p:nvPr/>
        </p:nvSpPr>
        <p:spPr>
          <a:xfrm>
            <a:off x="9761753" y="2896827"/>
            <a:ext cx="118974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[25, 18, 6]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F73B18-9C6C-418E-BE86-4AE30A31B0D9}"/>
              </a:ext>
            </a:extLst>
          </p:cNvPr>
          <p:cNvSpPr txBox="1"/>
          <p:nvPr/>
        </p:nvSpPr>
        <p:spPr>
          <a:xfrm>
            <a:off x="5008002" y="3956859"/>
            <a:ext cx="9573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[17, 11]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01A6CE-EACF-4DE9-ABB4-C5492985E890}"/>
              </a:ext>
            </a:extLst>
          </p:cNvPr>
          <p:cNvSpPr txBox="1"/>
          <p:nvPr/>
        </p:nvSpPr>
        <p:spPr>
          <a:xfrm>
            <a:off x="7422349" y="3963693"/>
            <a:ext cx="59503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[33]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5BFDA9B-3FD5-4047-B3D7-DDFB1CA377A4}"/>
              </a:ext>
            </a:extLst>
          </p:cNvPr>
          <p:cNvSpPr txBox="1"/>
          <p:nvPr/>
        </p:nvSpPr>
        <p:spPr>
          <a:xfrm>
            <a:off x="8740108" y="3973863"/>
            <a:ext cx="9573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[25, 18]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52F784-6179-41B2-9693-F72B7B337D79}"/>
              </a:ext>
            </a:extLst>
          </p:cNvPr>
          <p:cNvSpPr txBox="1"/>
          <p:nvPr/>
        </p:nvSpPr>
        <p:spPr>
          <a:xfrm>
            <a:off x="11300091" y="3927878"/>
            <a:ext cx="46519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[6]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F6542E-835D-4362-8E6E-A82A0876E970}"/>
              </a:ext>
            </a:extLst>
          </p:cNvPr>
          <p:cNvSpPr txBox="1"/>
          <p:nvPr/>
        </p:nvSpPr>
        <p:spPr>
          <a:xfrm>
            <a:off x="5023082" y="4842215"/>
            <a:ext cx="9060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[11,17]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6B504B-9C64-460F-8911-00167671AB32}"/>
              </a:ext>
            </a:extLst>
          </p:cNvPr>
          <p:cNvSpPr txBox="1"/>
          <p:nvPr/>
        </p:nvSpPr>
        <p:spPr>
          <a:xfrm>
            <a:off x="7416211" y="4823278"/>
            <a:ext cx="59503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[33]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7938F91-5137-4D34-BEE6-272BCB498C5B}"/>
              </a:ext>
            </a:extLst>
          </p:cNvPr>
          <p:cNvSpPr txBox="1"/>
          <p:nvPr/>
        </p:nvSpPr>
        <p:spPr>
          <a:xfrm>
            <a:off x="8765755" y="4837457"/>
            <a:ext cx="90601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[18,25]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7B79491-01DB-48DC-8541-B37308E37331}"/>
              </a:ext>
            </a:extLst>
          </p:cNvPr>
          <p:cNvSpPr txBox="1"/>
          <p:nvPr/>
        </p:nvSpPr>
        <p:spPr>
          <a:xfrm>
            <a:off x="11286596" y="4827050"/>
            <a:ext cx="46519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[6]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F70B6DF-58DE-416C-BE3B-25749E56893B}"/>
              </a:ext>
            </a:extLst>
          </p:cNvPr>
          <p:cNvSpPr txBox="1"/>
          <p:nvPr/>
        </p:nvSpPr>
        <p:spPr>
          <a:xfrm>
            <a:off x="5989792" y="5693346"/>
            <a:ext cx="121700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[11,17,33]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8CED21-590F-4580-879B-14D352E0360F}"/>
              </a:ext>
            </a:extLst>
          </p:cNvPr>
          <p:cNvSpPr txBox="1"/>
          <p:nvPr/>
        </p:nvSpPr>
        <p:spPr>
          <a:xfrm>
            <a:off x="9852501" y="5681338"/>
            <a:ext cx="1087157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[6,18,25]</a:t>
            </a:r>
            <a:endParaRPr lang="fr-FR" dirty="0">
              <a:solidFill>
                <a:srgbClr val="FBFBFB"/>
              </a:solidFill>
              <a:latin typeface="Calibri" panose="020F0502020204030204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637EE38-F5AC-4F47-A17D-6DC226D85ECA}"/>
              </a:ext>
            </a:extLst>
          </p:cNvPr>
          <p:cNvSpPr txBox="1"/>
          <p:nvPr/>
        </p:nvSpPr>
        <p:spPr>
          <a:xfrm>
            <a:off x="7533646" y="6509076"/>
            <a:ext cx="2020105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dirty="0">
                <a:solidFill>
                  <a:srgbClr val="FBFBFB"/>
                </a:solidFill>
                <a:latin typeface="Titillium" panose="00000500000000000000" pitchFamily="50" charset="0"/>
              </a:rPr>
              <a:t>[6,11,17,18,25,33]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F248DCF-C497-4695-968D-7ADB2EE988C0}"/>
              </a:ext>
            </a:extLst>
          </p:cNvPr>
          <p:cNvCxnSpPr>
            <a:stCxn id="5" idx="1"/>
            <a:endCxn id="7" idx="0"/>
          </p:cNvCxnSpPr>
          <p:nvPr/>
        </p:nvCxnSpPr>
        <p:spPr>
          <a:xfrm flipH="1">
            <a:off x="6669515" y="2083789"/>
            <a:ext cx="684294" cy="7580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610F85B-1EA3-47E2-882C-6E01D1D1A1D6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9630394" y="2083789"/>
            <a:ext cx="726232" cy="81303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A47FACE-6517-4089-88FD-CCEAA29607BD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7329311" y="3026535"/>
            <a:ext cx="390554" cy="93715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9C6ACD1-CCC1-47ED-802C-7AFAEC61BD21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flipH="1">
            <a:off x="5486657" y="3026535"/>
            <a:ext cx="523062" cy="93032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75B3CB9-0114-4223-A48A-80536DF37B3B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5476089" y="4326191"/>
            <a:ext cx="10568" cy="51602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A4282EA-558A-40EF-AC44-4A15EB4E8DD1}"/>
              </a:ext>
            </a:extLst>
          </p:cNvPr>
          <p:cNvCxnSpPr>
            <a:cxnSpLocks/>
            <a:stCxn id="13" idx="2"/>
            <a:endCxn id="17" idx="1"/>
          </p:cNvCxnSpPr>
          <p:nvPr/>
        </p:nvCxnSpPr>
        <p:spPr>
          <a:xfrm>
            <a:off x="5476091" y="5211549"/>
            <a:ext cx="513703" cy="6664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1C3EFE6-C636-435A-B04B-10857469A84E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>
            <a:off x="6598292" y="6062678"/>
            <a:ext cx="935352" cy="63106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7938B78-1773-4A46-B25D-914992D34661}"/>
              </a:ext>
            </a:extLst>
          </p:cNvPr>
          <p:cNvCxnSpPr>
            <a:cxnSpLocks/>
            <a:stCxn id="14" idx="2"/>
            <a:endCxn id="17" idx="3"/>
          </p:cNvCxnSpPr>
          <p:nvPr/>
        </p:nvCxnSpPr>
        <p:spPr>
          <a:xfrm flipH="1">
            <a:off x="7206794" y="5192610"/>
            <a:ext cx="506935" cy="68540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62B2D40-1B79-4859-85AD-D6763BA0C3CC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flipH="1">
            <a:off x="7713727" y="4333027"/>
            <a:ext cx="6138" cy="4902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98291B81-12B0-40AB-B74F-C6B4B6AF0984}"/>
              </a:ext>
            </a:extLst>
          </p:cNvPr>
          <p:cNvCxnSpPr>
            <a:cxnSpLocks/>
            <a:stCxn id="8" idx="1"/>
            <a:endCxn id="11" idx="0"/>
          </p:cNvCxnSpPr>
          <p:nvPr/>
        </p:nvCxnSpPr>
        <p:spPr>
          <a:xfrm flipH="1">
            <a:off x="9218763" y="3081493"/>
            <a:ext cx="542988" cy="8923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186E736-CE90-400B-93F5-A0550C21E9C2}"/>
              </a:ext>
            </a:extLst>
          </p:cNvPr>
          <p:cNvCxnSpPr>
            <a:cxnSpLocks/>
            <a:stCxn id="8" idx="3"/>
            <a:endCxn id="12" idx="0"/>
          </p:cNvCxnSpPr>
          <p:nvPr/>
        </p:nvCxnSpPr>
        <p:spPr>
          <a:xfrm>
            <a:off x="10951502" y="3081495"/>
            <a:ext cx="581187" cy="84638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5A54FFA-6D8D-45AB-AE47-FB0248F9D3C7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9218764" y="4343195"/>
            <a:ext cx="1" cy="49426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14F516E-9A05-47E4-A72B-F520D3230C8B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11519194" y="4297210"/>
            <a:ext cx="13495" cy="52984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38FE1C2-6079-4C99-832E-B799AE38EE04}"/>
              </a:ext>
            </a:extLst>
          </p:cNvPr>
          <p:cNvCxnSpPr>
            <a:cxnSpLocks/>
            <a:stCxn id="15" idx="2"/>
            <a:endCxn id="18" idx="1"/>
          </p:cNvCxnSpPr>
          <p:nvPr/>
        </p:nvCxnSpPr>
        <p:spPr>
          <a:xfrm>
            <a:off x="9218764" y="5206791"/>
            <a:ext cx="633737" cy="65921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A6A1661-7C22-4413-80BE-11AB20CA3AE6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10939656" y="5196382"/>
            <a:ext cx="579536" cy="66962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A0789AA-B72F-4B05-A57C-8913143EEE6F}"/>
              </a:ext>
            </a:extLst>
          </p:cNvPr>
          <p:cNvCxnSpPr>
            <a:cxnSpLocks/>
            <a:stCxn id="18" idx="2"/>
            <a:endCxn id="19" idx="3"/>
          </p:cNvCxnSpPr>
          <p:nvPr/>
        </p:nvCxnSpPr>
        <p:spPr>
          <a:xfrm flipH="1">
            <a:off x="9553751" y="6050670"/>
            <a:ext cx="842329" cy="64307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B4E4D82-122E-4FB2-BF9F-69AB33DA6145}"/>
              </a:ext>
            </a:extLst>
          </p:cNvPr>
          <p:cNvSpPr txBox="1"/>
          <p:nvPr/>
        </p:nvSpPr>
        <p:spPr>
          <a:xfrm>
            <a:off x="8055302" y="2321031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diviser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AB64A8A-F8C1-4E10-8678-52BEAB085190}"/>
              </a:ext>
            </a:extLst>
          </p:cNvPr>
          <p:cNvSpPr txBox="1"/>
          <p:nvPr/>
        </p:nvSpPr>
        <p:spPr>
          <a:xfrm>
            <a:off x="6160907" y="324547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diviser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D340701-2E7C-4B5F-A925-04804DE7B8ED}"/>
              </a:ext>
            </a:extLst>
          </p:cNvPr>
          <p:cNvSpPr txBox="1"/>
          <p:nvPr/>
        </p:nvSpPr>
        <p:spPr>
          <a:xfrm>
            <a:off x="10008457" y="3302577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diviser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DBA9FA4-306F-411E-B144-5E5579D5211D}"/>
              </a:ext>
            </a:extLst>
          </p:cNvPr>
          <p:cNvSpPr txBox="1"/>
          <p:nvPr/>
        </p:nvSpPr>
        <p:spPr>
          <a:xfrm>
            <a:off x="5542045" y="4414926"/>
            <a:ext cx="6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régner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FF9F406-0464-4EFD-8B7F-829F67544DFE}"/>
              </a:ext>
            </a:extLst>
          </p:cNvPr>
          <p:cNvSpPr txBox="1"/>
          <p:nvPr/>
        </p:nvSpPr>
        <p:spPr>
          <a:xfrm>
            <a:off x="6847359" y="4407567"/>
            <a:ext cx="6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régner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FF56CBE-5B44-409C-828F-9F4DCA141D80}"/>
              </a:ext>
            </a:extLst>
          </p:cNvPr>
          <p:cNvSpPr txBox="1"/>
          <p:nvPr/>
        </p:nvSpPr>
        <p:spPr>
          <a:xfrm>
            <a:off x="9218757" y="4382024"/>
            <a:ext cx="6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régner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52BF81D-56EC-41E5-8A05-E079653A5A0F}"/>
              </a:ext>
            </a:extLst>
          </p:cNvPr>
          <p:cNvSpPr txBox="1"/>
          <p:nvPr/>
        </p:nvSpPr>
        <p:spPr>
          <a:xfrm>
            <a:off x="10631569" y="4389215"/>
            <a:ext cx="6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régner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01E9AD7-FD1E-44B5-88ED-A56044A54F0E}"/>
              </a:ext>
            </a:extLst>
          </p:cNvPr>
          <p:cNvSpPr txBox="1"/>
          <p:nvPr/>
        </p:nvSpPr>
        <p:spPr>
          <a:xfrm>
            <a:off x="5746167" y="5289415"/>
            <a:ext cx="931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combiner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9BCFA58-2F26-4CD4-A241-0A7373015F54}"/>
              </a:ext>
            </a:extLst>
          </p:cNvPr>
          <p:cNvSpPr txBox="1"/>
          <p:nvPr/>
        </p:nvSpPr>
        <p:spPr>
          <a:xfrm>
            <a:off x="9464474" y="5284839"/>
            <a:ext cx="931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combiner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4CBAB27-84F6-4530-9CA9-45C77890DAC3}"/>
              </a:ext>
            </a:extLst>
          </p:cNvPr>
          <p:cNvSpPr txBox="1"/>
          <p:nvPr/>
        </p:nvSpPr>
        <p:spPr>
          <a:xfrm>
            <a:off x="8026298" y="6117946"/>
            <a:ext cx="931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91">
              <a:defRPr/>
            </a:pPr>
            <a:r>
              <a:rPr lang="fr-FR" sz="16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combiner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16448FE-2078-431F-BC79-5CC28036C15D}"/>
              </a:ext>
            </a:extLst>
          </p:cNvPr>
          <p:cNvSpPr/>
          <p:nvPr/>
        </p:nvSpPr>
        <p:spPr>
          <a:xfrm>
            <a:off x="66530" y="1816207"/>
            <a:ext cx="551141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Application du principe « Diviser pour régner » :</a:t>
            </a: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diviser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récursivement en 2</a:t>
            </a: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régner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= trier un tableau à 1 ou 2 entrées</a:t>
            </a: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000" i="1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combiner = 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fusionner deux sous-tableaux </a:t>
            </a:r>
            <a:r>
              <a:rPr lang="fr-FR" sz="2000" dirty="0">
                <a:solidFill>
                  <a:srgbClr val="E74E3E"/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déjà triés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fr-FR" sz="2000" dirty="0">
                <a:solidFill>
                  <a:srgbClr val="FBA41F"/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comment faire ?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fr-FR" sz="2000" dirty="0">
              <a:solidFill>
                <a:srgbClr val="E74E3E"/>
              </a:solidFill>
              <a:latin typeface="Titillium" panose="00000500000000000000" pitchFamily="50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525430" indent="-342893" defTabSz="91429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fr-FR" sz="2000" dirty="0">
              <a:solidFill>
                <a:srgbClr val="FBA41F"/>
              </a:solidFill>
              <a:latin typeface="Calibri" panose="020F0502020204030204"/>
            </a:endParaRPr>
          </a:p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FBA41F"/>
              </a:solidFill>
              <a:latin typeface="Calibri" panose="020F0502020204030204"/>
            </a:endParaRPr>
          </a:p>
          <a:p>
            <a:pPr marL="182537" defTabSz="914291">
              <a:lnSpc>
                <a:spcPct val="150000"/>
              </a:lnSpc>
              <a:defRPr/>
            </a:pPr>
            <a:endParaRPr lang="fr-FR" sz="2000" dirty="0">
              <a:solidFill>
                <a:srgbClr val="FBA41F"/>
              </a:solidFill>
              <a:latin typeface="Calibri" panose="020F0502020204030204"/>
            </a:endParaRPr>
          </a:p>
          <a:p>
            <a:pPr marL="182537" defTabSz="914291">
              <a:lnSpc>
                <a:spcPct val="150000"/>
              </a:lnSpc>
              <a:defRPr/>
            </a:pPr>
            <a:r>
              <a:rPr lang="fr-FR" sz="2000" dirty="0">
                <a:solidFill>
                  <a:srgbClr val="FBA41F"/>
                </a:solidFill>
                <a:latin typeface="Calibri" panose="020F0502020204030204"/>
              </a:rPr>
              <a:t>💡 </a:t>
            </a:r>
            <a:r>
              <a:rPr lang="fr-FR" sz="200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Complexité optimale, même dans le pire cas</a:t>
            </a:r>
          </a:p>
        </p:txBody>
      </p:sp>
    </p:spTree>
    <p:extLst>
      <p:ext uri="{BB962C8B-B14F-4D97-AF65-F5344CB8AC3E}">
        <p14:creationId xmlns:p14="http://schemas.microsoft.com/office/powerpoint/2010/main" val="36100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822862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822862">
                <a:defRPr/>
              </a:pPr>
              <a:t>8</a:t>
            </a:fld>
            <a:endParaRPr lang="bg-BG" dirty="0">
              <a:solidFill>
                <a:srgbClr val="F6F6F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7AE16A-E807-4C23-951A-84488D55C556}"/>
                  </a:ext>
                </a:extLst>
              </p:cNvPr>
              <p:cNvSpPr/>
              <p:nvPr/>
            </p:nvSpPr>
            <p:spPr>
              <a:xfrm>
                <a:off x="925069" y="1926423"/>
                <a:ext cx="10273284" cy="4662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64283" defTabSz="822862">
                  <a:lnSpc>
                    <a:spcPct val="150000"/>
                  </a:lnSpc>
                  <a:defRPr/>
                </a:pPr>
                <a:r>
                  <a:rPr lang="fr-FR" dirty="0">
                    <a:solidFill>
                      <a:srgbClr val="1CBB9F"/>
                    </a:solidFill>
                    <a:latin typeface="Titillium" panose="00000500000000000000" pitchFamily="50" charset="0"/>
                  </a:rPr>
                  <a:t>Exemple : </a:t>
                </a:r>
                <a:r>
                  <a:rPr lang="fr-FR" dirty="0">
                    <a:solidFill>
                      <a:srgbClr val="878787">
                        <a:lumMod val="75000"/>
                      </a:srgbClr>
                    </a:solidFill>
                    <a:latin typeface="Titillium" panose="00000500000000000000" pitchFamily="50" charset="0"/>
                  </a:rPr>
                  <a:t>Tri fusion :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𝑇</m:t>
                    </m:r>
                    <m:d>
                      <m:dPr>
                        <m:ctrlP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𝑛</m:t>
                        </m:r>
                      </m:e>
                    </m:d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=2</m:t>
                    </m:r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𝑇</m:t>
                    </m:r>
                    <m:d>
                      <m:dPr>
                        <m:ctrlP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/</m:t>
                        </m:r>
                        <m: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2</m:t>
                        </m:r>
                      </m:e>
                    </m:d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+</m:t>
                    </m:r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𝑛</m:t>
                    </m:r>
                  </m:oMath>
                </a14:m>
                <a:endParaRPr lang="fr-FR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  <a:p>
                <a:pPr marL="164283" defTabSz="822862">
                  <a:lnSpc>
                    <a:spcPct val="150000"/>
                  </a:lnSpc>
                  <a:defRPr/>
                </a:pPr>
                <a:endParaRPr lang="fr-FR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  <a:p>
                <a:pPr marL="164283" defTabSz="822862">
                  <a:lnSpc>
                    <a:spcPct val="150000"/>
                  </a:lnSpc>
                  <a:defRPr/>
                </a:pPr>
                <a:r>
                  <a:rPr lang="fr-FR" dirty="0">
                    <a:solidFill>
                      <a:srgbClr val="878787">
                        <a:lumMod val="75000"/>
                      </a:srgbClr>
                    </a:solidFill>
                    <a:latin typeface="Titillium" panose="00000500000000000000" pitchFamily="50" charset="0"/>
                  </a:rPr>
                  <a:t>D’après cette relation, on a :</a:t>
                </a:r>
              </a:p>
              <a:p>
                <a:pPr marL="2221439" lvl="5" defTabSz="822862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𝑛</m:t>
                          </m:r>
                        </m:e>
                      </m:d>
                      <m:r>
                        <m:rPr>
                          <m:aln/>
                        </m:rP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2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𝑛</m:t>
                          </m:r>
                          <m:r>
                            <m:rPr>
                              <m:lit/>
                            </m:r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/</m:t>
                          </m:r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2</m:t>
                          </m:r>
                        </m:e>
                      </m:d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n</m:t>
                      </m:r>
                    </m:oMath>
                  </m:oMathPara>
                </a14:m>
                <a:endParaRPr lang="fr-FR" dirty="0">
                  <a:solidFill>
                    <a:srgbClr val="878787">
                      <a:lumMod val="75000"/>
                    </a:srgbClr>
                  </a:solidFill>
                  <a:latin typeface="Cambria Math" panose="020405030504060302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2221439" lvl="5" defTabSz="822862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2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2</m:t>
                          </m:r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𝑇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87878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87878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𝑛</m:t>
                              </m:r>
                              <m:r>
                                <m:rPr>
                                  <m:lit/>
                                </m:rPr>
                                <a:rPr lang="fr-FR" i="1">
                                  <a:solidFill>
                                    <a:srgbClr val="87878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/</m:t>
                              </m:r>
                              <m:r>
                                <a:rPr lang="fr-FR" i="1">
                                  <a:solidFill>
                                    <a:srgbClr val="87878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4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</m:t>
                          </m:r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𝑛</m:t>
                          </m:r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/2</m:t>
                          </m:r>
                        </m:e>
                      </m:d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</m:oMath>
                  </m:oMathPara>
                </a14:m>
                <a:endParaRPr lang="fr-FR" i="1" dirty="0">
                  <a:solidFill>
                    <a:srgbClr val="878787">
                      <a:lumMod val="75000"/>
                    </a:srgbClr>
                  </a:solidFill>
                  <a:latin typeface="Cambria Math" panose="020405030504060302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2221439" lvl="5" defTabSz="822862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=4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𝑛</m:t>
                          </m:r>
                          <m:r>
                            <m:rPr>
                              <m:lit/>
                            </m:r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/</m:t>
                          </m:r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4</m:t>
                          </m:r>
                        </m:e>
                      </m:d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</m:oMath>
                  </m:oMathPara>
                </a14:m>
                <a:endParaRPr lang="fr-FR" i="1" dirty="0">
                  <a:solidFill>
                    <a:srgbClr val="878787">
                      <a:lumMod val="75000"/>
                    </a:srgbClr>
                  </a:solidFill>
                  <a:latin typeface="Cambria Math" panose="020405030504060302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2221439" lvl="5" defTabSz="822862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=8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𝑛</m:t>
                          </m:r>
                          <m:r>
                            <m:rPr>
                              <m:lit/>
                            </m:r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/</m:t>
                          </m:r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8</m:t>
                          </m:r>
                        </m:e>
                      </m:d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</m:oMath>
                  </m:oMathPara>
                </a14:m>
                <a:endParaRPr lang="fr-FR" i="1" dirty="0">
                  <a:solidFill>
                    <a:srgbClr val="878787">
                      <a:lumMod val="75000"/>
                    </a:srgbClr>
                  </a:solidFill>
                  <a:latin typeface="Cambria Math" panose="020405030504060302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2221439" lvl="5" defTabSz="822862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 …</m:t>
                      </m:r>
                    </m:oMath>
                  </m:oMathPara>
                </a14:m>
                <a:endParaRPr lang="fr-FR" i="1" dirty="0">
                  <a:solidFill>
                    <a:srgbClr val="878787">
                      <a:lumMod val="75000"/>
                    </a:srgbClr>
                  </a:solidFill>
                  <a:latin typeface="Cambria Math" panose="020405030504060302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2221439" lvl="5" defTabSz="822862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𝑛𝑇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𝑛</m:t>
                          </m:r>
                          <m:r>
                            <m:rPr>
                              <m:lit/>
                            </m:r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n</m:t>
                          </m:r>
                        </m:e>
                      </m:d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+…+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</m:oMath>
                  </m:oMathPara>
                </a14:m>
                <a:endParaRPr lang="fr-FR" i="1" dirty="0">
                  <a:solidFill>
                    <a:srgbClr val="878787">
                      <a:lumMod val="75000"/>
                    </a:srgbClr>
                  </a:solidFill>
                  <a:latin typeface="Cambria Math" panose="020405030504060302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2221439" lvl="5" defTabSz="822862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+…+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</m:oMath>
                  </m:oMathPara>
                </a14:m>
                <a:endParaRPr lang="fr-FR" i="1" dirty="0">
                  <a:solidFill>
                    <a:srgbClr val="878787">
                      <a:lumMod val="75000"/>
                    </a:srgbClr>
                  </a:solidFill>
                  <a:latin typeface="Cambria Math" panose="020405030504060302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2221439" lvl="5" defTabSz="822862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×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fr-FR" i="1">
                                  <a:solidFill>
                                    <a:srgbClr val="87878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87878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fr-FR" i="1">
                                  <a:solidFill>
                                    <a:srgbClr val="878787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𝑛</m:t>
                              </m:r>
                            </m:e>
                          </m:func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e>
                      </m:d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func>
                        <m:funcPr>
                          <m:ctrl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𝑛</m:t>
                          </m:r>
                        </m:e>
                      </m:func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+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≤2</m:t>
                      </m:r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𝑛</m:t>
                      </m:r>
                      <m:func>
                        <m:funcPr>
                          <m:ctrlP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lang="fr-FR" i="1">
                              <a:solidFill>
                                <a:srgbClr val="878787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𝑛</m:t>
                          </m:r>
                        </m:e>
                      </m:func>
                      <m:r>
                        <a:rPr lang="fr-FR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</m:t>
                      </m:r>
                      <m:r>
                        <a:rPr lang="fr-FR" i="1">
                          <a:solidFill>
                            <a:srgbClr val="E74E3E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𝑂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E74E3E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E74E3E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𝑛</m:t>
                          </m:r>
                          <m:func>
                            <m:funcPr>
                              <m:ctrlPr>
                                <a:rPr lang="fr-FR" i="1">
                                  <a:solidFill>
                                    <a:srgbClr val="E74E3E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rgbClr val="E74E3E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fr-FR" i="1">
                                  <a:solidFill>
                                    <a:srgbClr val="E74E3E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fr-FR" dirty="0">
                  <a:solidFill>
                    <a:srgbClr val="E74E3E"/>
                  </a:solidFill>
                  <a:latin typeface="Titillium" panose="00000500000000000000" pitchFamily="50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7AE16A-E807-4C23-951A-84488D55C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69" y="1926423"/>
                <a:ext cx="10273284" cy="4662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latin typeface="Titillium Lt" panose="00000400000000000000" pitchFamily="50" charset="0"/>
              </a:rPr>
              <a:t>Complexité du tri fusion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105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latin typeface="Titillium Lt" panose="00000400000000000000" pitchFamily="50" charset="0"/>
              </a:rPr>
              <a:t>Complexité du tri fusion</a:t>
            </a:r>
            <a:endParaRPr lang="fr-FR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822862">
              <a:defRPr/>
            </a:pPr>
            <a:fld id="{CCB13F18-A32D-40F8-92A2-4CABB04772E8}" type="slidenum">
              <a:rPr lang="bg-BG">
                <a:solidFill>
                  <a:srgbClr val="F6F6F6"/>
                </a:solidFill>
              </a:rPr>
              <a:pPr defTabSz="822862">
                <a:defRPr/>
              </a:pPr>
              <a:t>9</a:t>
            </a:fld>
            <a:endParaRPr lang="bg-BG" dirty="0">
              <a:solidFill>
                <a:srgbClr val="F6F6F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C65F2C-6604-4C55-83A2-D914691E5D07}"/>
                  </a:ext>
                </a:extLst>
              </p:cNvPr>
              <p:cNvSpPr/>
              <p:nvPr/>
            </p:nvSpPr>
            <p:spPr>
              <a:xfrm>
                <a:off x="925069" y="1926422"/>
                <a:ext cx="10273284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64283" defTabSz="822862">
                  <a:lnSpc>
                    <a:spcPct val="150000"/>
                  </a:lnSpc>
                  <a:defRPr/>
                </a:pPr>
                <a:r>
                  <a:rPr lang="fr-FR" dirty="0">
                    <a:solidFill>
                      <a:srgbClr val="1CBB9F"/>
                    </a:solidFill>
                    <a:latin typeface="Titillium" panose="00000500000000000000" pitchFamily="50" charset="0"/>
                  </a:rPr>
                  <a:t>Exercice : </a:t>
                </a:r>
                <a:r>
                  <a:rPr lang="fr-FR" dirty="0">
                    <a:solidFill>
                      <a:srgbClr val="878787">
                        <a:lumMod val="75000"/>
                      </a:srgbClr>
                    </a:solidFill>
                    <a:latin typeface="Titillium" panose="00000500000000000000" pitchFamily="50" charset="0"/>
                  </a:rPr>
                  <a:t>Tri fusion :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𝑇</m:t>
                    </m:r>
                    <m:d>
                      <m:dPr>
                        <m:ctrlP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𝑛</m:t>
                        </m:r>
                      </m:e>
                    </m:d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=2</m:t>
                    </m:r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𝑇</m:t>
                    </m:r>
                    <m:d>
                      <m:dPr>
                        <m:ctrlP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/</m:t>
                        </m:r>
                        <m: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2</m:t>
                        </m:r>
                      </m:e>
                    </m:d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+</m:t>
                    </m:r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𝑛</m:t>
                    </m:r>
                  </m:oMath>
                </a14:m>
                <a:r>
                  <a:rPr lang="fr-FR" dirty="0">
                    <a:solidFill>
                      <a:srgbClr val="878787">
                        <a:lumMod val="75000"/>
                      </a:srgbClr>
                    </a:solidFill>
                    <a:latin typeface="Titillium" panose="00000500000000000000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C65F2C-6604-4C55-83A2-D914691E5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69" y="1926422"/>
                <a:ext cx="10273284" cy="507831"/>
              </a:xfrm>
              <a:prstGeom prst="rect">
                <a:avLst/>
              </a:prstGeom>
              <a:blipFill>
                <a:blip r:embed="rId3"/>
                <a:stretch>
                  <a:fillRect b="-10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AB70866E-1543-4C57-8259-C15EFC25E817}"/>
              </a:ext>
            </a:extLst>
          </p:cNvPr>
          <p:cNvSpPr txBox="1"/>
          <p:nvPr/>
        </p:nvSpPr>
        <p:spPr>
          <a:xfrm>
            <a:off x="5825134" y="248448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97CA1CF-84B2-4896-BE55-95B54DD1670C}"/>
              </a:ext>
            </a:extLst>
          </p:cNvPr>
          <p:cNvSpPr txBox="1"/>
          <p:nvPr/>
        </p:nvSpPr>
        <p:spPr>
          <a:xfrm>
            <a:off x="3466446" y="327574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n/2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3D97CA1-F732-4E19-B988-383DAF715016}"/>
              </a:ext>
            </a:extLst>
          </p:cNvPr>
          <p:cNvSpPr txBox="1"/>
          <p:nvPr/>
        </p:nvSpPr>
        <p:spPr>
          <a:xfrm>
            <a:off x="2163295" y="415573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n/4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56AF593-9166-4E75-8C9F-87343469E15D}"/>
              </a:ext>
            </a:extLst>
          </p:cNvPr>
          <p:cNvCxnSpPr>
            <a:cxnSpLocks/>
            <a:stCxn id="49" idx="0"/>
            <a:endCxn id="4" idx="1"/>
          </p:cNvCxnSpPr>
          <p:nvPr/>
        </p:nvCxnSpPr>
        <p:spPr>
          <a:xfrm flipV="1">
            <a:off x="3724118" y="2664539"/>
            <a:ext cx="2101023" cy="6112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E05EFFB-927F-4535-8DAF-287D0438FD40}"/>
              </a:ext>
            </a:extLst>
          </p:cNvPr>
          <p:cNvCxnSpPr>
            <a:cxnSpLocks/>
            <a:stCxn id="104" idx="0"/>
            <a:endCxn id="4" idx="3"/>
          </p:cNvCxnSpPr>
          <p:nvPr/>
        </p:nvCxnSpPr>
        <p:spPr>
          <a:xfrm flipH="1" flipV="1">
            <a:off x="6115413" y="2664539"/>
            <a:ext cx="2135313" cy="7026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29794D18-EEA1-4220-ABF5-F44E68FDD3EA}"/>
              </a:ext>
            </a:extLst>
          </p:cNvPr>
          <p:cNvSpPr txBox="1"/>
          <p:nvPr/>
        </p:nvSpPr>
        <p:spPr>
          <a:xfrm>
            <a:off x="4666661" y="415573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n/4</a:t>
            </a: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BB8C4A2A-7354-4D37-BDF9-6466FD5C9245}"/>
              </a:ext>
            </a:extLst>
          </p:cNvPr>
          <p:cNvCxnSpPr>
            <a:cxnSpLocks/>
            <a:stCxn id="51" idx="0"/>
            <a:endCxn id="49" idx="1"/>
          </p:cNvCxnSpPr>
          <p:nvPr/>
        </p:nvCxnSpPr>
        <p:spPr>
          <a:xfrm flipV="1">
            <a:off x="2420967" y="3455799"/>
            <a:ext cx="1045483" cy="6999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5737A497-BD14-4CE0-83BA-A16D5A495AEF}"/>
              </a:ext>
            </a:extLst>
          </p:cNvPr>
          <p:cNvCxnSpPr>
            <a:cxnSpLocks/>
            <a:stCxn id="49" idx="3"/>
            <a:endCxn id="61" idx="0"/>
          </p:cNvCxnSpPr>
          <p:nvPr/>
        </p:nvCxnSpPr>
        <p:spPr>
          <a:xfrm>
            <a:off x="3981778" y="3455799"/>
            <a:ext cx="942550" cy="6999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6187E2C2-BEF7-4118-9E5F-568ADEA0B20C}"/>
              </a:ext>
            </a:extLst>
          </p:cNvPr>
          <p:cNvSpPr txBox="1"/>
          <p:nvPr/>
        </p:nvSpPr>
        <p:spPr>
          <a:xfrm>
            <a:off x="2727195" y="489008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n/8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4D7ED54-3F40-49A9-B6D4-44A13350416B}"/>
              </a:ext>
            </a:extLst>
          </p:cNvPr>
          <p:cNvSpPr txBox="1"/>
          <p:nvPr/>
        </p:nvSpPr>
        <p:spPr>
          <a:xfrm>
            <a:off x="1450738" y="489008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n/8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78B286ED-85AF-498F-B1B0-0D3E2135BF2E}"/>
              </a:ext>
            </a:extLst>
          </p:cNvPr>
          <p:cNvSpPr txBox="1"/>
          <p:nvPr/>
        </p:nvSpPr>
        <p:spPr>
          <a:xfrm>
            <a:off x="5280114" y="489008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n/8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24E5A82-1C4F-4DE1-91F1-C834EC9705D7}"/>
              </a:ext>
            </a:extLst>
          </p:cNvPr>
          <p:cNvSpPr txBox="1"/>
          <p:nvPr/>
        </p:nvSpPr>
        <p:spPr>
          <a:xfrm>
            <a:off x="4003654" y="489008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n/8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2ADE20F3-6B7B-459B-8138-12787890CEC0}"/>
              </a:ext>
            </a:extLst>
          </p:cNvPr>
          <p:cNvCxnSpPr>
            <a:cxnSpLocks/>
            <a:stCxn id="78" idx="0"/>
            <a:endCxn id="51" idx="1"/>
          </p:cNvCxnSpPr>
          <p:nvPr/>
        </p:nvCxnSpPr>
        <p:spPr>
          <a:xfrm flipV="1">
            <a:off x="1708410" y="4335785"/>
            <a:ext cx="454891" cy="5543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16C60C80-A931-41A6-ACD8-1C328BF18E3B}"/>
              </a:ext>
            </a:extLst>
          </p:cNvPr>
          <p:cNvCxnSpPr>
            <a:cxnSpLocks/>
            <a:stCxn id="77" idx="0"/>
            <a:endCxn id="51" idx="3"/>
          </p:cNvCxnSpPr>
          <p:nvPr/>
        </p:nvCxnSpPr>
        <p:spPr>
          <a:xfrm flipH="1" flipV="1">
            <a:off x="2678633" y="4335785"/>
            <a:ext cx="306235" cy="5543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918FEF42-2D5D-434D-AA8D-5F254E9EF58C}"/>
              </a:ext>
            </a:extLst>
          </p:cNvPr>
          <p:cNvCxnSpPr>
            <a:cxnSpLocks/>
            <a:stCxn id="80" idx="0"/>
            <a:endCxn id="61" idx="1"/>
          </p:cNvCxnSpPr>
          <p:nvPr/>
        </p:nvCxnSpPr>
        <p:spPr>
          <a:xfrm flipV="1">
            <a:off x="4261329" y="4335785"/>
            <a:ext cx="405339" cy="5543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E0BA93B-DC22-4AEA-BFD1-05B36651605E}"/>
              </a:ext>
            </a:extLst>
          </p:cNvPr>
          <p:cNvCxnSpPr>
            <a:cxnSpLocks/>
            <a:stCxn id="79" idx="0"/>
            <a:endCxn id="61" idx="3"/>
          </p:cNvCxnSpPr>
          <p:nvPr/>
        </p:nvCxnSpPr>
        <p:spPr>
          <a:xfrm flipH="1" flipV="1">
            <a:off x="5181994" y="4335785"/>
            <a:ext cx="355786" cy="5543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DB76CBFB-1A34-4277-97A9-8E2B587AED10}"/>
              </a:ext>
            </a:extLst>
          </p:cNvPr>
          <p:cNvSpPr txBox="1"/>
          <p:nvPr/>
        </p:nvSpPr>
        <p:spPr>
          <a:xfrm>
            <a:off x="7993054" y="336718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n/2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D679212-5B71-40E6-981E-CA5A1AE76F9E}"/>
              </a:ext>
            </a:extLst>
          </p:cNvPr>
          <p:cNvSpPr txBox="1"/>
          <p:nvPr/>
        </p:nvSpPr>
        <p:spPr>
          <a:xfrm>
            <a:off x="6747120" y="415573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n/4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867E9B8B-C0F1-4EDB-A1CC-8FD127C3E228}"/>
              </a:ext>
            </a:extLst>
          </p:cNvPr>
          <p:cNvSpPr txBox="1"/>
          <p:nvPr/>
        </p:nvSpPr>
        <p:spPr>
          <a:xfrm>
            <a:off x="9261915" y="415573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n/4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4CCBFBC0-1653-4A4D-9C3B-3D86E1EA14CD}"/>
              </a:ext>
            </a:extLst>
          </p:cNvPr>
          <p:cNvCxnSpPr>
            <a:cxnSpLocks/>
            <a:stCxn id="107" idx="0"/>
            <a:endCxn id="104" idx="1"/>
          </p:cNvCxnSpPr>
          <p:nvPr/>
        </p:nvCxnSpPr>
        <p:spPr>
          <a:xfrm flipV="1">
            <a:off x="7004790" y="3547239"/>
            <a:ext cx="988267" cy="608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DBD32202-D2D4-48DD-BB7E-9AD189FBB66E}"/>
              </a:ext>
            </a:extLst>
          </p:cNvPr>
          <p:cNvCxnSpPr>
            <a:cxnSpLocks/>
            <a:stCxn id="108" idx="0"/>
            <a:endCxn id="104" idx="3"/>
          </p:cNvCxnSpPr>
          <p:nvPr/>
        </p:nvCxnSpPr>
        <p:spPr>
          <a:xfrm flipH="1" flipV="1">
            <a:off x="8508390" y="3547239"/>
            <a:ext cx="1011197" cy="608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DF7B43C-69FF-4F10-BE23-CADAEEFA7A6D}"/>
              </a:ext>
            </a:extLst>
          </p:cNvPr>
          <p:cNvSpPr txBox="1"/>
          <p:nvPr/>
        </p:nvSpPr>
        <p:spPr>
          <a:xfrm>
            <a:off x="7364402" y="489008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n/8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FD8135C-A3E5-4300-B23B-E73F18AED890}"/>
              </a:ext>
            </a:extLst>
          </p:cNvPr>
          <p:cNvSpPr txBox="1"/>
          <p:nvPr/>
        </p:nvSpPr>
        <p:spPr>
          <a:xfrm>
            <a:off x="6087942" y="489008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n/8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AF6F2EB3-C614-4642-9CFB-836E7E204016}"/>
              </a:ext>
            </a:extLst>
          </p:cNvPr>
          <p:cNvSpPr txBox="1"/>
          <p:nvPr/>
        </p:nvSpPr>
        <p:spPr>
          <a:xfrm>
            <a:off x="9917322" y="489008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n/8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93FCFA37-FF4D-47D5-811E-C45754D8A51B}"/>
              </a:ext>
            </a:extLst>
          </p:cNvPr>
          <p:cNvSpPr txBox="1"/>
          <p:nvPr/>
        </p:nvSpPr>
        <p:spPr>
          <a:xfrm>
            <a:off x="8640861" y="489008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n/8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6D9D3776-F321-4949-A50D-803B4DFE2348}"/>
              </a:ext>
            </a:extLst>
          </p:cNvPr>
          <p:cNvCxnSpPr>
            <a:cxnSpLocks/>
            <a:stCxn id="115" idx="0"/>
            <a:endCxn id="107" idx="1"/>
          </p:cNvCxnSpPr>
          <p:nvPr/>
        </p:nvCxnSpPr>
        <p:spPr>
          <a:xfrm flipV="1">
            <a:off x="6345610" y="4335785"/>
            <a:ext cx="401508" cy="5543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B4E434FA-88E7-4DED-A8E7-77EEC2E5A5E4}"/>
              </a:ext>
            </a:extLst>
          </p:cNvPr>
          <p:cNvCxnSpPr>
            <a:cxnSpLocks/>
            <a:stCxn id="114" idx="0"/>
            <a:endCxn id="107" idx="3"/>
          </p:cNvCxnSpPr>
          <p:nvPr/>
        </p:nvCxnSpPr>
        <p:spPr>
          <a:xfrm flipH="1" flipV="1">
            <a:off x="7262452" y="4335785"/>
            <a:ext cx="359618" cy="5543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93EF9396-45AE-4ACD-8260-F8FF3BDB1E5C}"/>
              </a:ext>
            </a:extLst>
          </p:cNvPr>
          <p:cNvCxnSpPr>
            <a:cxnSpLocks/>
            <a:stCxn id="117" idx="0"/>
            <a:endCxn id="108" idx="1"/>
          </p:cNvCxnSpPr>
          <p:nvPr/>
        </p:nvCxnSpPr>
        <p:spPr>
          <a:xfrm flipV="1">
            <a:off x="8898533" y="4335785"/>
            <a:ext cx="363387" cy="5543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0A5C4051-B6AA-44DB-98F3-E529CDE172A9}"/>
              </a:ext>
            </a:extLst>
          </p:cNvPr>
          <p:cNvCxnSpPr>
            <a:cxnSpLocks/>
            <a:stCxn id="116" idx="0"/>
            <a:endCxn id="108" idx="3"/>
          </p:cNvCxnSpPr>
          <p:nvPr/>
        </p:nvCxnSpPr>
        <p:spPr>
          <a:xfrm flipH="1" flipV="1">
            <a:off x="9777255" y="4335785"/>
            <a:ext cx="397739" cy="5543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/>
              <p:nvPr/>
            </p:nvSpPr>
            <p:spPr>
              <a:xfrm>
                <a:off x="1527201" y="5250185"/>
                <a:ext cx="381836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80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288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201" y="5250185"/>
                <a:ext cx="381836" cy="535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B99CB9B4-5554-4592-8303-CD49C05181F5}"/>
                  </a:ext>
                </a:extLst>
              </p:cNvPr>
              <p:cNvSpPr txBox="1"/>
              <p:nvPr/>
            </p:nvSpPr>
            <p:spPr>
              <a:xfrm>
                <a:off x="2803658" y="5250185"/>
                <a:ext cx="381836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80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288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B99CB9B4-5554-4592-8303-CD49C0518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658" y="5250185"/>
                <a:ext cx="381836" cy="535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88F356DC-DE55-4AA3-BE6E-C97449762BDE}"/>
                  </a:ext>
                </a:extLst>
              </p:cNvPr>
              <p:cNvSpPr txBox="1"/>
              <p:nvPr/>
            </p:nvSpPr>
            <p:spPr>
              <a:xfrm>
                <a:off x="4080120" y="5250185"/>
                <a:ext cx="381836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80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288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88F356DC-DE55-4AA3-BE6E-C97449762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120" y="5250185"/>
                <a:ext cx="381836" cy="535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72F4138D-A1B8-4B33-BC61-A7C03A146A36}"/>
                  </a:ext>
                </a:extLst>
              </p:cNvPr>
              <p:cNvSpPr txBox="1"/>
              <p:nvPr/>
            </p:nvSpPr>
            <p:spPr>
              <a:xfrm>
                <a:off x="5356577" y="5250185"/>
                <a:ext cx="381836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80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288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72F4138D-A1B8-4B33-BC61-A7C03A146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577" y="5250185"/>
                <a:ext cx="381836" cy="535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ZoneTexte 124">
                <a:extLst>
                  <a:ext uri="{FF2B5EF4-FFF2-40B4-BE49-F238E27FC236}">
                    <a16:creationId xmlns:a16="http://schemas.microsoft.com/office/drawing/2014/main" id="{38B751CC-2F80-41B3-9BBA-9ACE5D694E04}"/>
                  </a:ext>
                </a:extLst>
              </p:cNvPr>
              <p:cNvSpPr txBox="1"/>
              <p:nvPr/>
            </p:nvSpPr>
            <p:spPr>
              <a:xfrm>
                <a:off x="6164408" y="5240964"/>
                <a:ext cx="381836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80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288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125" name="ZoneTexte 124">
                <a:extLst>
                  <a:ext uri="{FF2B5EF4-FFF2-40B4-BE49-F238E27FC236}">
                    <a16:creationId xmlns:a16="http://schemas.microsoft.com/office/drawing/2014/main" id="{38B751CC-2F80-41B3-9BBA-9ACE5D694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408" y="5240964"/>
                <a:ext cx="381836" cy="535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FCE6573C-BAB7-41E8-B460-752F0250ED00}"/>
                  </a:ext>
                </a:extLst>
              </p:cNvPr>
              <p:cNvSpPr txBox="1"/>
              <p:nvPr/>
            </p:nvSpPr>
            <p:spPr>
              <a:xfrm>
                <a:off x="7440866" y="5240964"/>
                <a:ext cx="381836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80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288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FCE6573C-BAB7-41E8-B460-752F0250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866" y="5240964"/>
                <a:ext cx="381836" cy="535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ZoneTexte 126">
                <a:extLst>
                  <a:ext uri="{FF2B5EF4-FFF2-40B4-BE49-F238E27FC236}">
                    <a16:creationId xmlns:a16="http://schemas.microsoft.com/office/drawing/2014/main" id="{E8EA9051-827F-4893-A002-74A2C62DA24A}"/>
                  </a:ext>
                </a:extLst>
              </p:cNvPr>
              <p:cNvSpPr txBox="1"/>
              <p:nvPr/>
            </p:nvSpPr>
            <p:spPr>
              <a:xfrm>
                <a:off x="8717328" y="5240964"/>
                <a:ext cx="381836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80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288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127" name="ZoneTexte 126">
                <a:extLst>
                  <a:ext uri="{FF2B5EF4-FFF2-40B4-BE49-F238E27FC236}">
                    <a16:creationId xmlns:a16="http://schemas.microsoft.com/office/drawing/2014/main" id="{E8EA9051-827F-4893-A002-74A2C62DA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328" y="5240964"/>
                <a:ext cx="381836" cy="535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D5265082-6D6F-4146-8D23-C18825059F8D}"/>
                  </a:ext>
                </a:extLst>
              </p:cNvPr>
              <p:cNvSpPr txBox="1"/>
              <p:nvPr/>
            </p:nvSpPr>
            <p:spPr>
              <a:xfrm>
                <a:off x="9993785" y="5240964"/>
                <a:ext cx="381836" cy="535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80" i="1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288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D5265082-6D6F-4146-8D23-C1882505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785" y="5240964"/>
                <a:ext cx="381836" cy="5355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8B142D08-17ED-4162-A9AB-D1CAED364115}"/>
              </a:ext>
            </a:extLst>
          </p:cNvPr>
          <p:cNvCxnSpPr>
            <a:cxnSpLocks/>
          </p:cNvCxnSpPr>
          <p:nvPr/>
        </p:nvCxnSpPr>
        <p:spPr>
          <a:xfrm>
            <a:off x="1231425" y="3088804"/>
            <a:ext cx="939971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58A87106-8802-4711-B6D4-875D2B9AD272}"/>
              </a:ext>
            </a:extLst>
          </p:cNvPr>
          <p:cNvCxnSpPr>
            <a:cxnSpLocks/>
          </p:cNvCxnSpPr>
          <p:nvPr/>
        </p:nvCxnSpPr>
        <p:spPr>
          <a:xfrm>
            <a:off x="1227715" y="3969282"/>
            <a:ext cx="939971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9CA339B8-CF11-42E3-9825-1668EFBA320C}"/>
              </a:ext>
            </a:extLst>
          </p:cNvPr>
          <p:cNvCxnSpPr>
            <a:cxnSpLocks/>
          </p:cNvCxnSpPr>
          <p:nvPr/>
        </p:nvCxnSpPr>
        <p:spPr>
          <a:xfrm>
            <a:off x="1227715" y="4832562"/>
            <a:ext cx="939971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61A7B66B-6E77-4EEA-B84A-67D0C8EF183D}"/>
              </a:ext>
            </a:extLst>
          </p:cNvPr>
          <p:cNvSpPr txBox="1"/>
          <p:nvPr/>
        </p:nvSpPr>
        <p:spPr>
          <a:xfrm>
            <a:off x="10762394" y="24844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b="1" dirty="0">
                <a:solidFill>
                  <a:srgbClr val="E74E3E"/>
                </a:solidFill>
                <a:latin typeface="Titillium" panose="00000500000000000000" pitchFamily="50" charset="0"/>
              </a:rPr>
              <a:t>n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B1E52B57-FA2B-451B-8FCF-D9F0FF57BAA8}"/>
              </a:ext>
            </a:extLst>
          </p:cNvPr>
          <p:cNvSpPr txBox="1"/>
          <p:nvPr/>
        </p:nvSpPr>
        <p:spPr>
          <a:xfrm>
            <a:off x="10762394" y="3367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b="1" dirty="0">
                <a:solidFill>
                  <a:srgbClr val="E74E3E"/>
                </a:solidFill>
                <a:latin typeface="Titillium" panose="00000500000000000000" pitchFamily="50" charset="0"/>
              </a:rPr>
              <a:t>n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5AEDA12C-D372-4AB4-9136-40E95F7F8C48}"/>
              </a:ext>
            </a:extLst>
          </p:cNvPr>
          <p:cNvSpPr txBox="1"/>
          <p:nvPr/>
        </p:nvSpPr>
        <p:spPr>
          <a:xfrm>
            <a:off x="10762394" y="41557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b="1" dirty="0">
                <a:solidFill>
                  <a:srgbClr val="E74E3E"/>
                </a:solidFill>
                <a:latin typeface="Titillium" panose="00000500000000000000" pitchFamily="50" charset="0"/>
              </a:rPr>
              <a:t>n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00354A7C-103A-4C81-B485-38B408156096}"/>
              </a:ext>
            </a:extLst>
          </p:cNvPr>
          <p:cNvSpPr txBox="1"/>
          <p:nvPr/>
        </p:nvSpPr>
        <p:spPr>
          <a:xfrm>
            <a:off x="10762394" y="488085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b="1" dirty="0">
                <a:solidFill>
                  <a:srgbClr val="E74E3E"/>
                </a:solidFill>
                <a:latin typeface="Titillium" panose="00000500000000000000" pitchFamily="50" charset="0"/>
              </a:rPr>
              <a:t>n</a:t>
            </a:r>
          </a:p>
        </p:txBody>
      </p:sp>
      <p:sp>
        <p:nvSpPr>
          <p:cNvPr id="144" name="ZoneTexte 143">
            <a:extLst>
              <a:ext uri="{FF2B5EF4-FFF2-40B4-BE49-F238E27FC236}">
                <a16:creationId xmlns:a16="http://schemas.microsoft.com/office/drawing/2014/main" id="{B803F1A7-B4D1-4593-BBE7-B55C7DA74484}"/>
              </a:ext>
            </a:extLst>
          </p:cNvPr>
          <p:cNvSpPr txBox="1"/>
          <p:nvPr/>
        </p:nvSpPr>
        <p:spPr>
          <a:xfrm>
            <a:off x="10035127" y="1905372"/>
            <a:ext cx="157570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2862">
              <a:defRPr/>
            </a:pPr>
            <a:r>
              <a:rPr lang="fr-FR" sz="162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Total des tailles par niveau</a:t>
            </a:r>
          </a:p>
        </p:txBody>
      </p:sp>
      <p:cxnSp>
        <p:nvCxnSpPr>
          <p:cNvPr id="148" name="Connecteur droit avec flèche 147">
            <a:extLst>
              <a:ext uri="{FF2B5EF4-FFF2-40B4-BE49-F238E27FC236}">
                <a16:creationId xmlns:a16="http://schemas.microsoft.com/office/drawing/2014/main" id="{82635A83-907F-4615-89FB-CBA8CB580234}"/>
              </a:ext>
            </a:extLst>
          </p:cNvPr>
          <p:cNvCxnSpPr>
            <a:cxnSpLocks/>
          </p:cNvCxnSpPr>
          <p:nvPr/>
        </p:nvCxnSpPr>
        <p:spPr>
          <a:xfrm>
            <a:off x="987681" y="2484494"/>
            <a:ext cx="0" cy="365214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ZoneTexte 149">
            <a:extLst>
              <a:ext uri="{FF2B5EF4-FFF2-40B4-BE49-F238E27FC236}">
                <a16:creationId xmlns:a16="http://schemas.microsoft.com/office/drawing/2014/main" id="{485F9070-B9A4-4615-AB7E-B6254E4F8356}"/>
              </a:ext>
            </a:extLst>
          </p:cNvPr>
          <p:cNvSpPr txBox="1"/>
          <p:nvPr/>
        </p:nvSpPr>
        <p:spPr>
          <a:xfrm>
            <a:off x="755902" y="6244469"/>
            <a:ext cx="14318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862">
              <a:defRPr/>
            </a:pPr>
            <a:r>
              <a:rPr lang="fr-FR" sz="1620" dirty="0">
                <a:solidFill>
                  <a:srgbClr val="878787">
                    <a:lumMod val="75000"/>
                  </a:srgbClr>
                </a:solidFill>
                <a:latin typeface="Titillium" panose="00000500000000000000" pitchFamily="50" charset="0"/>
              </a:rPr>
              <a:t>hauteur : </a:t>
            </a:r>
            <a:r>
              <a:rPr lang="fr-FR" sz="1620" dirty="0">
                <a:solidFill>
                  <a:srgbClr val="E74E3E"/>
                </a:solidFill>
                <a:latin typeface="Titillium" panose="00000500000000000000" pitchFamily="50" charset="0"/>
              </a:rPr>
              <a:t>log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409A9DE4-B8E8-44C5-ABE3-29B2255068EA}"/>
                  </a:ext>
                </a:extLst>
              </p:cNvPr>
              <p:cNvSpPr/>
              <p:nvPr/>
            </p:nvSpPr>
            <p:spPr>
              <a:xfrm>
                <a:off x="3536393" y="6574866"/>
                <a:ext cx="4885580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64283" defTabSz="822862">
                  <a:lnSpc>
                    <a:spcPct val="150000"/>
                  </a:lnSpc>
                  <a:defRPr/>
                </a:pPr>
                <a:r>
                  <a:rPr lang="fr-FR" dirty="0">
                    <a:solidFill>
                      <a:srgbClr val="878787">
                        <a:lumMod val="75000"/>
                      </a:srgbClr>
                    </a:solidFill>
                    <a:latin typeface="Titillium" panose="00000500000000000000" pitchFamily="50" charset="0"/>
                  </a:rPr>
                  <a:t>Coût total :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𝑛</m:t>
                    </m:r>
                    <m:func>
                      <m:funcPr>
                        <m:ctrlP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log</m:t>
                        </m:r>
                      </m:fName>
                      <m:e>
                        <m:r>
                          <a:rPr lang="fr-FR" i="1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𝑛</m:t>
                        </m:r>
                      </m:e>
                    </m:func>
                    <m:r>
                      <a:rPr lang="fr-FR" b="0" i="1" smtClean="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+</m:t>
                    </m:r>
                    <m:r>
                      <a:rPr lang="fr-FR" b="0" i="1" smtClean="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𝑛</m:t>
                    </m:r>
                    <m:r>
                      <a:rPr lang="fr-FR" b="0" i="1" smtClean="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×</m:t>
                    </m:r>
                    <m:r>
                      <a:rPr lang="fr-FR" b="0" i="1" smtClean="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𝑂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1</m:t>
                        </m:r>
                      </m:e>
                    </m:d>
                    <m:r>
                      <a:rPr lang="fr-FR" b="0" i="1" smtClean="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=</m:t>
                    </m:r>
                    <m:r>
                      <a:rPr lang="fr-FR" b="0" i="1" smtClean="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𝑂</m:t>
                    </m:r>
                    <m:r>
                      <a:rPr lang="fr-FR" b="0" i="1" smtClean="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(</m:t>
                    </m:r>
                    <m:r>
                      <a:rPr lang="fr-FR" b="0" i="1" smtClean="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𝑛</m:t>
                    </m:r>
                    <m:func>
                      <m:funcPr>
                        <m:ctrlPr>
                          <a:rPr lang="fr-FR" b="0" i="1" smtClean="0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log</m:t>
                        </m:r>
                      </m:fName>
                      <m:e>
                        <m:r>
                          <a:rPr lang="fr-FR" b="0" i="1" smtClean="0">
                            <a:solidFill>
                              <a:srgbClr val="E74E3E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𝑛</m:t>
                        </m:r>
                      </m:e>
                    </m:func>
                    <m:r>
                      <a:rPr lang="fr-FR" b="0" i="1" smtClean="0">
                        <a:solidFill>
                          <a:srgbClr val="E74E3E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)</m:t>
                    </m:r>
                  </m:oMath>
                </a14:m>
                <a:endParaRPr lang="fr-FR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409A9DE4-B8E8-44C5-ABE3-29B225506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393" y="6574866"/>
                <a:ext cx="4885580" cy="507831"/>
              </a:xfrm>
              <a:prstGeom prst="rect">
                <a:avLst/>
              </a:prstGeom>
              <a:blipFill>
                <a:blip r:embed="rId12"/>
                <a:stretch>
                  <a:fillRect b="-10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/>
              <p:nvPr/>
            </p:nvSpPr>
            <p:spPr>
              <a:xfrm>
                <a:off x="1388125" y="5798081"/>
                <a:ext cx="65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160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25" y="5798081"/>
                <a:ext cx="657744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/>
              <p:nvPr/>
            </p:nvSpPr>
            <p:spPr>
              <a:xfrm>
                <a:off x="2664582" y="5798081"/>
                <a:ext cx="65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160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582" y="5798081"/>
                <a:ext cx="657744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/>
              <p:nvPr/>
            </p:nvSpPr>
            <p:spPr>
              <a:xfrm>
                <a:off x="3941041" y="5798081"/>
                <a:ext cx="65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160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041" y="5798081"/>
                <a:ext cx="657744" cy="338554"/>
              </a:xfrm>
              <a:prstGeom prst="rect">
                <a:avLst/>
              </a:prstGeom>
              <a:blipFill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/>
              <p:nvPr/>
            </p:nvSpPr>
            <p:spPr>
              <a:xfrm>
                <a:off x="5208779" y="5798081"/>
                <a:ext cx="65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160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779" y="5798081"/>
                <a:ext cx="657744" cy="338554"/>
              </a:xfrm>
              <a:prstGeom prst="rect">
                <a:avLst/>
              </a:prstGeom>
              <a:blipFill>
                <a:blip r:embed="rId1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/>
              <p:nvPr/>
            </p:nvSpPr>
            <p:spPr>
              <a:xfrm>
                <a:off x="6023820" y="5788353"/>
                <a:ext cx="65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160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820" y="5788353"/>
                <a:ext cx="657744" cy="338554"/>
              </a:xfrm>
              <a:prstGeom prst="rect">
                <a:avLst/>
              </a:prstGeom>
              <a:blipFill>
                <a:blip r:embed="rId1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/>
              <p:nvPr/>
            </p:nvSpPr>
            <p:spPr>
              <a:xfrm>
                <a:off x="7301789" y="5791662"/>
                <a:ext cx="65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160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789" y="5791662"/>
                <a:ext cx="657744" cy="338554"/>
              </a:xfrm>
              <a:prstGeom prst="rect">
                <a:avLst/>
              </a:prstGeom>
              <a:blipFill>
                <a:blip r:embed="rId1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/>
              <p:nvPr/>
            </p:nvSpPr>
            <p:spPr>
              <a:xfrm>
                <a:off x="8578248" y="5798081"/>
                <a:ext cx="65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160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248" y="5798081"/>
                <a:ext cx="657744" cy="338554"/>
              </a:xfrm>
              <a:prstGeom prst="rect">
                <a:avLst/>
              </a:prstGeom>
              <a:blipFill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/>
              <p:nvPr/>
            </p:nvSpPr>
            <p:spPr>
              <a:xfrm>
                <a:off x="9854709" y="5845876"/>
                <a:ext cx="65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2286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1600" b="0" i="1" smtClean="0">
                          <a:solidFill>
                            <a:srgbClr val="87878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1600" dirty="0">
                  <a:solidFill>
                    <a:srgbClr val="878787">
                      <a:lumMod val="75000"/>
                    </a:srgbClr>
                  </a:solidFill>
                  <a:latin typeface="Titillium" panose="00000500000000000000" pitchFamily="50" charset="0"/>
                </a:endParaRPr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E1322E22-4F04-4F8D-BE48-3F5820BD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709" y="5845876"/>
                <a:ext cx="657744" cy="338554"/>
              </a:xfrm>
              <a:prstGeom prst="rect">
                <a:avLst/>
              </a:prstGeom>
              <a:blipFill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40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9" grpId="0"/>
      <p:bldP spid="51" grpId="0"/>
      <p:bldP spid="61" grpId="0"/>
      <p:bldP spid="77" grpId="0"/>
      <p:bldP spid="78" grpId="0"/>
      <p:bldP spid="79" grpId="0"/>
      <p:bldP spid="80" grpId="0"/>
      <p:bldP spid="104" grpId="0"/>
      <p:bldP spid="107" grpId="0"/>
      <p:bldP spid="108" grpId="0"/>
      <p:bldP spid="114" grpId="0"/>
      <p:bldP spid="115" grpId="0"/>
      <p:bldP spid="116" grpId="0"/>
      <p:bldP spid="117" grpId="0"/>
      <p:bldP spid="94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40" grpId="0"/>
      <p:bldP spid="141" grpId="0"/>
      <p:bldP spid="142" grpId="0"/>
      <p:bldP spid="143" grpId="0"/>
      <p:bldP spid="144" grpId="0"/>
      <p:bldP spid="150" grpId="0"/>
      <p:bldP spid="151" grpId="0"/>
      <p:bldP spid="54" grpId="0"/>
      <p:bldP spid="56" grpId="0"/>
      <p:bldP spid="57" grpId="0"/>
      <p:bldP spid="58" grpId="0"/>
      <p:bldP spid="59" grpId="0"/>
      <p:bldP spid="60" grpId="0"/>
      <p:bldP spid="62" grpId="0"/>
      <p:bldP spid="63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on thème">
      <a:dk1>
        <a:srgbClr val="E74E3E"/>
      </a:dk1>
      <a:lt1>
        <a:srgbClr val="1CBB9F"/>
      </a:lt1>
      <a:dk2>
        <a:srgbClr val="FBA41F"/>
      </a:dk2>
      <a:lt2>
        <a:srgbClr val="3CBDDC"/>
      </a:lt2>
      <a:accent1>
        <a:srgbClr val="FBFBFB"/>
      </a:accent1>
      <a:accent2>
        <a:srgbClr val="878787"/>
      </a:accent2>
      <a:accent3>
        <a:srgbClr val="FBFBFB"/>
      </a:accent3>
      <a:accent4>
        <a:srgbClr val="FBFBFB"/>
      </a:accent4>
      <a:accent5>
        <a:srgbClr val="F6F6F6"/>
      </a:accent5>
      <a:accent6>
        <a:srgbClr val="E74E3E"/>
      </a:accent6>
      <a:hlink>
        <a:srgbClr val="F6F6F6"/>
      </a:hlink>
      <a:folHlink>
        <a:srgbClr val="F6F6F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</TotalTime>
  <Words>1183</Words>
  <Application>Microsoft Office PowerPoint</Application>
  <PresentationFormat>Personnalisé</PresentationFormat>
  <Paragraphs>257</Paragraphs>
  <Slides>12</Slides>
  <Notes>12</Notes>
  <HiddenSlides>3</HiddenSlides>
  <MMClips>4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3" baseType="lpstr">
      <vt:lpstr>Titillium Lt</vt:lpstr>
      <vt:lpstr>Calibri Light</vt:lpstr>
      <vt:lpstr>Open Sans Condensed Light</vt:lpstr>
      <vt:lpstr>Titillium</vt:lpstr>
      <vt:lpstr>Myriad Pro Light</vt:lpstr>
      <vt:lpstr>Arial</vt:lpstr>
      <vt:lpstr>Calibri</vt:lpstr>
      <vt:lpstr>Cambria Math</vt:lpstr>
      <vt:lpstr>Consolas</vt:lpstr>
      <vt:lpstr>Thème Office</vt:lpstr>
      <vt:lpstr>Office Theme</vt:lpstr>
      <vt:lpstr>Présentation PowerPoint</vt:lpstr>
      <vt:lpstr>Introduction</vt:lpstr>
      <vt:lpstr>Tri par insertion</vt:lpstr>
      <vt:lpstr>Tri par sélection (ou par extraction)</vt:lpstr>
      <vt:lpstr>Tri par sélection</vt:lpstr>
      <vt:lpstr>Tri à bulles (ou par propagation)</vt:lpstr>
      <vt:lpstr>Tri fusion</vt:lpstr>
      <vt:lpstr>Complexité du tri fusion</vt:lpstr>
      <vt:lpstr>Complexité du tri fusion</vt:lpstr>
      <vt:lpstr>Tri rapide</vt:lpstr>
      <vt:lpstr>Synthèse</vt:lpstr>
      <vt:lpstr>Tri par comptage (ou tri casier)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Gregory MOREL</dc:creator>
  <cp:lastModifiedBy>Grégory Morel</cp:lastModifiedBy>
  <cp:revision>10</cp:revision>
  <dcterms:created xsi:type="dcterms:W3CDTF">2021-03-05T00:52:10Z</dcterms:created>
  <dcterms:modified xsi:type="dcterms:W3CDTF">2023-03-24T15:57:13Z</dcterms:modified>
</cp:coreProperties>
</file>